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8"/>
  </p:notesMasterIdLst>
  <p:sldIdLst>
    <p:sldId id="291" r:id="rId2"/>
    <p:sldId id="260" r:id="rId3"/>
    <p:sldId id="258" r:id="rId4"/>
    <p:sldId id="259" r:id="rId5"/>
    <p:sldId id="257" r:id="rId6"/>
    <p:sldId id="263" r:id="rId7"/>
    <p:sldId id="266" r:id="rId8"/>
    <p:sldId id="271" r:id="rId9"/>
    <p:sldId id="272" r:id="rId10"/>
    <p:sldId id="273" r:id="rId11"/>
    <p:sldId id="276" r:id="rId12"/>
    <p:sldId id="277" r:id="rId13"/>
    <p:sldId id="274" r:id="rId14"/>
    <p:sldId id="278" r:id="rId15"/>
    <p:sldId id="275" r:id="rId16"/>
    <p:sldId id="279" r:id="rId17"/>
    <p:sldId id="280" r:id="rId18"/>
    <p:sldId id="281" r:id="rId19"/>
    <p:sldId id="284" r:id="rId20"/>
    <p:sldId id="285" r:id="rId21"/>
    <p:sldId id="292" r:id="rId22"/>
    <p:sldId id="283" r:id="rId23"/>
    <p:sldId id="288" r:id="rId24"/>
    <p:sldId id="294" r:id="rId25"/>
    <p:sldId id="305" r:id="rId26"/>
    <p:sldId id="293" r:id="rId27"/>
    <p:sldId id="298" r:id="rId28"/>
    <p:sldId id="297" r:id="rId29"/>
    <p:sldId id="287" r:id="rId30"/>
    <p:sldId id="299" r:id="rId31"/>
    <p:sldId id="300" r:id="rId32"/>
    <p:sldId id="301" r:id="rId33"/>
    <p:sldId id="302" r:id="rId34"/>
    <p:sldId id="304" r:id="rId35"/>
    <p:sldId id="296" r:id="rId36"/>
    <p:sldId id="269" r:id="rId37"/>
    <p:sldId id="270" r:id="rId38"/>
    <p:sldId id="256" r:id="rId39"/>
    <p:sldId id="264" r:id="rId40"/>
    <p:sldId id="265" r:id="rId41"/>
    <p:sldId id="261" r:id="rId42"/>
    <p:sldId id="262" r:id="rId43"/>
    <p:sldId id="268" r:id="rId44"/>
    <p:sldId id="286" r:id="rId45"/>
    <p:sldId id="289" r:id="rId46"/>
    <p:sldId id="267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6600"/>
    <a:srgbClr val="0000CC"/>
    <a:srgbClr val="FF9900"/>
    <a:srgbClr val="FF9933"/>
    <a:srgbClr val="FF0066"/>
    <a:srgbClr val="CC3300"/>
    <a:srgbClr val="FFFF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Помірний стиль 1 –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60" autoAdjust="0"/>
    <p:restoredTop sz="94840" autoAdjust="0"/>
  </p:normalViewPr>
  <p:slideViewPr>
    <p:cSldViewPr>
      <p:cViewPr>
        <p:scale>
          <a:sx n="62" d="100"/>
          <a:sy n="62" d="100"/>
        </p:scale>
        <p:origin x="-120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FD83A2-4051-4E12-9E68-8575F89F4BED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AA9EF-77E7-40A3-8BFA-D2267E867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296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AA9EF-77E7-40A3-8BFA-D2267E867BC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329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956CD-B6DC-4225-BF9C-2A1A15AEE09A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52CC-391E-4404-B45F-405EF3C508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956CD-B6DC-4225-BF9C-2A1A15AEE09A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52CC-391E-4404-B45F-405EF3C508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956CD-B6DC-4225-BF9C-2A1A15AEE09A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52CC-391E-4404-B45F-405EF3C50813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0734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634082"/>
          </a:xfrm>
        </p:spPr>
        <p:txBody>
          <a:bodyPr/>
          <a:lstStyle>
            <a:lvl1pPr algn="l">
              <a:defRPr b="1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728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956CD-B6DC-4225-BF9C-2A1A15AEE09A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52CC-391E-4404-B45F-405EF3C5081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956CD-B6DC-4225-BF9C-2A1A15AEE09A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52CC-391E-4404-B45F-405EF3C508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956CD-B6DC-4225-BF9C-2A1A15AEE09A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52CC-391E-4404-B45F-405EF3C5081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956CD-B6DC-4225-BF9C-2A1A15AEE09A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52CC-391E-4404-B45F-405EF3C508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956CD-B6DC-4225-BF9C-2A1A15AEE09A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52CC-391E-4404-B45F-405EF3C508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956CD-B6DC-4225-BF9C-2A1A15AEE09A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52CC-391E-4404-B45F-405EF3C508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956CD-B6DC-4225-BF9C-2A1A15AEE09A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52CC-391E-4404-B45F-405EF3C50813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956CD-B6DC-4225-BF9C-2A1A15AEE09A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452CC-391E-4404-B45F-405EF3C5081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CC956CD-B6DC-4225-BF9C-2A1A15AEE09A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76452CC-391E-4404-B45F-405EF3C5081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2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1.xml"/><Relationship Id="rId5" Type="http://schemas.microsoft.com/office/2007/relationships/hdphoto" Target="../media/hdphoto1.wdp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22.gi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gif"/><Relationship Id="rId5" Type="http://schemas.openxmlformats.org/officeDocument/2006/relationships/slide" Target="slide26.xml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slide" Target="slide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jp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ist.bsu.by/images/stories/files/uch_materialy/do/dok/1/IT_Popova/M2_T2_L2_v3.pdf" TargetMode="External"/><Relationship Id="rId3" Type="http://schemas.openxmlformats.org/officeDocument/2006/relationships/hyperlink" Target="http://subject.com.ua/textbook/informatics/6klas/index.html" TargetMode="External"/><Relationship Id="rId7" Type="http://schemas.openxmlformats.org/officeDocument/2006/relationships/hyperlink" Target="https://moydrygpk.ru/word/sozdanie-kolontitula-v-word-2010.html" TargetMode="External"/><Relationship Id="rId2" Type="http://schemas.openxmlformats.org/officeDocument/2006/relationships/hyperlink" Target="http://subject.com.ua/textbook/informatics/6klas_1/17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tech-office2010.ru/page/kak-sdelat-vstavit-kolontituli-v-word" TargetMode="External"/><Relationship Id="rId5" Type="http://schemas.openxmlformats.org/officeDocument/2006/relationships/hyperlink" Target="http://pidruchniki.com/12461220/informatika/formatuvannya_tekstu" TargetMode="External"/><Relationship Id="rId4" Type="http://schemas.openxmlformats.org/officeDocument/2006/relationships/hyperlink" Target="http://mg-pro-comp.net.ua/index.php?option=com_content&amp;view=article&amp;id=126:formatuvahjatextword&amp;catid=41:microsoft-word&amp;Itemid=139" TargetMode="External"/><Relationship Id="rId9" Type="http://schemas.openxmlformats.org/officeDocument/2006/relationships/hyperlink" Target="http://abc-paper.ru/format-a-size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uk-UA" sz="5400" b="1" dirty="0"/>
              <a:t>Форматування </a:t>
            </a:r>
            <a:r>
              <a:rPr lang="uk-UA" sz="5400" b="1" dirty="0" smtClean="0"/>
              <a:t>сторінок. Друкування документа.</a:t>
            </a:r>
            <a:r>
              <a:rPr lang="uk-UA" sz="5400" b="1" dirty="0"/>
              <a:t/>
            </a:r>
            <a:br>
              <a:rPr lang="uk-UA" sz="5400" b="1" dirty="0"/>
            </a:br>
            <a:r>
              <a:rPr lang="uk-UA" sz="5400" b="1" dirty="0"/>
              <a:t>Практична </a:t>
            </a:r>
            <a:r>
              <a:rPr lang="uk-UA" sz="5400" b="1" dirty="0" smtClean="0"/>
              <a:t>робота</a:t>
            </a:r>
            <a:endParaRPr lang="ru-RU" sz="5400" b="1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420888"/>
            <a:ext cx="5607546" cy="39151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2942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>
                <a:solidFill>
                  <a:schemeClr val="bg1"/>
                </a:solidFill>
              </a:rPr>
              <a:t>Формат (</a:t>
            </a:r>
            <a:r>
              <a:rPr lang="uk-UA" b="1" dirty="0">
                <a:solidFill>
                  <a:schemeClr val="bg1"/>
                </a:solidFill>
              </a:rPr>
              <a:t>розміри) сторінки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844824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6600"/>
                </a:solidFill>
              </a:rPr>
              <a:t>Розмір (формат) сторінки </a:t>
            </a:r>
            <a:r>
              <a:rPr lang="uk-UA" sz="2400" b="1" dirty="0" smtClean="0">
                <a:solidFill>
                  <a:srgbClr val="0070C0"/>
                </a:solidFill>
              </a:rPr>
              <a:t>- це висота і ширина сторінки текстового документа.</a:t>
            </a:r>
            <a:endParaRPr lang="uk-UA" sz="24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936104" cy="158669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2924944"/>
            <a:ext cx="3076203" cy="354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07904" y="2780928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00CC"/>
                </a:solidFill>
              </a:rPr>
              <a:t>Найбільш поширеним</a:t>
            </a:r>
            <a:r>
              <a:rPr lang="uk-UA" sz="2000" b="1" dirty="0" smtClean="0">
                <a:solidFill>
                  <a:srgbClr val="0070C0"/>
                </a:solidFill>
              </a:rPr>
              <a:t> </a:t>
            </a:r>
            <a:r>
              <a:rPr lang="uk-UA" sz="2000" b="1" dirty="0">
                <a:solidFill>
                  <a:srgbClr val="0070C0"/>
                </a:solidFill>
              </a:rPr>
              <a:t>є формат сторінки </a:t>
            </a:r>
            <a:r>
              <a:rPr lang="uk-UA" sz="2000" b="1" dirty="0" smtClean="0">
                <a:solidFill>
                  <a:srgbClr val="0070C0"/>
                </a:solidFill>
              </a:rPr>
              <a:t>А4:</a:t>
            </a:r>
          </a:p>
          <a:p>
            <a:pPr indent="812800"/>
            <a:r>
              <a:rPr lang="ru-RU" sz="2000" b="1" dirty="0">
                <a:solidFill>
                  <a:srgbClr val="0070C0"/>
                </a:solidFill>
              </a:rPr>
              <a:t>ширина 21 см та </a:t>
            </a:r>
            <a:r>
              <a:rPr lang="uk-UA" sz="2000" b="1" dirty="0" smtClean="0">
                <a:solidFill>
                  <a:srgbClr val="0070C0"/>
                </a:solidFill>
              </a:rPr>
              <a:t>висота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>
                <a:solidFill>
                  <a:srgbClr val="0070C0"/>
                </a:solidFill>
              </a:rPr>
              <a:t>29,7 см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3848" y="4581128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 smtClean="0">
                <a:solidFill>
                  <a:srgbClr val="0000CC"/>
                </a:solidFill>
              </a:rPr>
              <a:t>297мм</a:t>
            </a:r>
            <a:endParaRPr lang="ru-RU" sz="1600" b="1" dirty="0">
              <a:solidFill>
                <a:srgbClr val="0000C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6330806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 smtClean="0">
                <a:solidFill>
                  <a:srgbClr val="0000CC"/>
                </a:solidFill>
              </a:rPr>
              <a:t>210 мм</a:t>
            </a:r>
            <a:endParaRPr lang="ru-RU" sz="1600" b="1" dirty="0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3573016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70C0"/>
                </a:solidFill>
              </a:rPr>
              <a:t>Використовуються також </a:t>
            </a:r>
            <a:r>
              <a:rPr lang="uk-UA" b="1" dirty="0" smtClean="0">
                <a:solidFill>
                  <a:srgbClr val="0000CC"/>
                </a:solidFill>
              </a:rPr>
              <a:t>інші формати</a:t>
            </a:r>
            <a:r>
              <a:rPr lang="uk-UA" b="1" dirty="0" smtClean="0">
                <a:solidFill>
                  <a:srgbClr val="0070C0"/>
                </a:solidFill>
              </a:rPr>
              <a:t>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1" name="Picture 2" descr="http://www.europos.com.ua/image/cache/data/product/102004/scheme/102004_1-480x42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824" t="7647" r="21568" b="4863"/>
          <a:stretch/>
        </p:blipFill>
        <p:spPr bwMode="auto">
          <a:xfrm>
            <a:off x="5196113" y="3942348"/>
            <a:ext cx="1909639" cy="272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5661248"/>
            <a:ext cx="817843" cy="794841"/>
          </a:xfrm>
          <a:prstGeom prst="rect">
            <a:avLst/>
          </a:prstGeom>
        </p:spPr>
      </p:pic>
      <p:sp>
        <p:nvSpPr>
          <p:cNvPr id="13" name="TextBox 12">
            <a:hlinkClick r:id="rId6" action="ppaction://hlinksldjump"/>
          </p:cNvPr>
          <p:cNvSpPr txBox="1"/>
          <p:nvPr/>
        </p:nvSpPr>
        <p:spPr>
          <a:xfrm>
            <a:off x="7848872" y="6381328"/>
            <a:ext cx="1295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000" dirty="0" smtClean="0"/>
              <a:t>Для тих, хто хоче знати більше</a:t>
            </a:r>
            <a:endParaRPr lang="uk-UA" sz="1000" dirty="0"/>
          </a:p>
        </p:txBody>
      </p:sp>
    </p:spTree>
    <p:extLst>
      <p:ext uri="{BB962C8B-B14F-4D97-AF65-F5344CB8AC3E}">
        <p14:creationId xmlns:p14="http://schemas.microsoft.com/office/powerpoint/2010/main" val="30458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9" grpId="0"/>
      <p:bldP spid="8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8328"/>
            <a:ext cx="8136904" cy="1252728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/>
              <a:t>Розмір </a:t>
            </a:r>
            <a:r>
              <a:rPr lang="ru-RU" b="1" dirty="0" smtClean="0"/>
              <a:t>формат</a:t>
            </a:r>
            <a:r>
              <a:rPr lang="uk-UA" b="1" dirty="0"/>
              <a:t>і</a:t>
            </a:r>
            <a:r>
              <a:rPr lang="ru-RU" b="1" dirty="0"/>
              <a:t>в</a:t>
            </a:r>
            <a:r>
              <a:rPr lang="en-US" b="1" dirty="0"/>
              <a:t> A0, A1, A2, A3, A4, A5, A6 </a:t>
            </a:r>
            <a:r>
              <a:rPr lang="ru-RU" b="1" dirty="0"/>
              <a:t>в мм</a:t>
            </a:r>
            <a:r>
              <a:rPr lang="en-US" b="1" dirty="0"/>
              <a:t>.</a:t>
            </a:r>
            <a:endParaRPr lang="ru-RU" b="1" dirty="0"/>
          </a:p>
        </p:txBody>
      </p:sp>
      <p:sp>
        <p:nvSpPr>
          <p:cNvPr id="3" name="Прямокутник 2"/>
          <p:cNvSpPr/>
          <p:nvPr/>
        </p:nvSpPr>
        <p:spPr>
          <a:xfrm>
            <a:off x="251520" y="2276872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3538"/>
            <a:r>
              <a:rPr lang="uk-UA" sz="2400" b="1" dirty="0" smtClean="0">
                <a:solidFill>
                  <a:srgbClr val="0070C0"/>
                </a:solidFill>
              </a:rPr>
              <a:t>Листи </a:t>
            </a:r>
            <a:r>
              <a:rPr lang="uk-UA" sz="2400" b="1" dirty="0">
                <a:solidFill>
                  <a:srgbClr val="0070C0"/>
                </a:solidFill>
              </a:rPr>
              <a:t>форматів </a:t>
            </a:r>
            <a:r>
              <a:rPr lang="uk-UA" sz="2400" b="1" dirty="0" err="1">
                <a:solidFill>
                  <a:srgbClr val="0000CC"/>
                </a:solidFill>
              </a:rPr>
              <a:t>Ax</a:t>
            </a:r>
            <a:r>
              <a:rPr lang="uk-UA" sz="2400" b="1" dirty="0">
                <a:solidFill>
                  <a:srgbClr val="0070C0"/>
                </a:solidFill>
              </a:rPr>
              <a:t> визначені міжнародним стандартом ISO216. Усі вони мають співвідношення сторін 1:√2, що називається співвідношення </a:t>
            </a:r>
            <a:r>
              <a:rPr lang="uk-UA" sz="2400" b="1" dirty="0" err="1">
                <a:solidFill>
                  <a:srgbClr val="0070C0"/>
                </a:solidFill>
              </a:rPr>
              <a:t>Лихтенберга</a:t>
            </a:r>
            <a:r>
              <a:rPr lang="uk-UA" sz="2400" b="1" dirty="0">
                <a:solidFill>
                  <a:srgbClr val="0070C0"/>
                </a:solidFill>
              </a:rPr>
              <a:t>, з приведенням до цілого числа міліметрів. </a:t>
            </a:r>
            <a:r>
              <a:rPr lang="uk-UA" sz="2400" b="1" dirty="0">
                <a:solidFill>
                  <a:srgbClr val="0000CC"/>
                </a:solidFill>
              </a:rPr>
              <a:t>За основу ряду прийнятий лист </a:t>
            </a:r>
            <a:r>
              <a:rPr lang="uk-UA" sz="2400" b="1" dirty="0">
                <a:solidFill>
                  <a:srgbClr val="0070C0"/>
                </a:solidFill>
              </a:rPr>
              <a:t>формату </a:t>
            </a:r>
            <a:r>
              <a:rPr lang="uk-UA" sz="2400" b="1" dirty="0">
                <a:solidFill>
                  <a:srgbClr val="0000CC"/>
                </a:solidFill>
              </a:rPr>
              <a:t>A0</a:t>
            </a:r>
            <a:r>
              <a:rPr lang="uk-UA" sz="2400" b="1" dirty="0">
                <a:solidFill>
                  <a:srgbClr val="0070C0"/>
                </a:solidFill>
              </a:rPr>
              <a:t>, що має площу 1 квадратний метр. </a:t>
            </a:r>
            <a:r>
              <a:rPr lang="uk-UA" sz="2400" b="1" dirty="0">
                <a:solidFill>
                  <a:srgbClr val="0000CC"/>
                </a:solidFill>
              </a:rPr>
              <a:t>Інші листи </a:t>
            </a:r>
            <a:r>
              <a:rPr lang="uk-UA" sz="2400" b="1" dirty="0">
                <a:solidFill>
                  <a:srgbClr val="0070C0"/>
                </a:solidFill>
              </a:rPr>
              <a:t>виходять </a:t>
            </a:r>
            <a:r>
              <a:rPr lang="uk-UA" sz="2400" b="1" dirty="0">
                <a:solidFill>
                  <a:srgbClr val="0000CC"/>
                </a:solidFill>
              </a:rPr>
              <a:t>діленням його навпіл</a:t>
            </a:r>
            <a:r>
              <a:rPr lang="uk-UA" sz="2400" b="1" dirty="0">
                <a:solidFill>
                  <a:srgbClr val="0070C0"/>
                </a:solidFill>
              </a:rPr>
              <a:t> (з точністю до міліметра).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747" y="4149080"/>
            <a:ext cx="4667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105789"/>
              </p:ext>
            </p:extLst>
          </p:nvPr>
        </p:nvGraphicFramePr>
        <p:xfrm>
          <a:off x="251520" y="332656"/>
          <a:ext cx="8640960" cy="6155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1224136"/>
                <a:gridCol w="6408712"/>
              </a:tblGrid>
              <a:tr h="395070">
                <a:tc>
                  <a:txBody>
                    <a:bodyPr/>
                    <a:lstStyle/>
                    <a:p>
                      <a:r>
                        <a:rPr lang="uk-UA" dirty="0" smtClean="0"/>
                        <a:t>Формат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Розміри</a:t>
                      </a:r>
                      <a:br>
                        <a:rPr lang="uk-UA" dirty="0" smtClean="0"/>
                      </a:br>
                      <a:r>
                        <a:rPr lang="uk-UA" dirty="0" err="1" smtClean="0"/>
                        <a:t>ШхВ</a:t>
                      </a:r>
                      <a:r>
                        <a:rPr lang="uk-UA" dirty="0" smtClean="0"/>
                        <a:t> мм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Використання</a:t>
                      </a:r>
                      <a:endParaRPr lang="ru-RU" dirty="0"/>
                    </a:p>
                  </a:txBody>
                  <a:tcPr anchor="ctr"/>
                </a:tc>
              </a:tr>
              <a:tr h="39507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0000CC"/>
                          </a:solidFill>
                        </a:rPr>
                        <a:t>А0</a:t>
                      </a:r>
                      <a:endParaRPr lang="ru-RU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841×1189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noProof="0" dirty="0" smtClean="0"/>
                        <a:t>Розмір так званого "ватманського листа" або "ватману" в креслярській справі.</a:t>
                      </a:r>
                      <a:endParaRPr lang="uk-UA" noProof="0" dirty="0"/>
                    </a:p>
                  </a:txBody>
                  <a:tcPr/>
                </a:tc>
              </a:tr>
              <a:tr h="333335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0000CC"/>
                          </a:solidFill>
                        </a:rPr>
                        <a:t>А1</a:t>
                      </a:r>
                      <a:endParaRPr lang="ru-RU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594×841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 dirty="0"/>
                    </a:p>
                  </a:txBody>
                  <a:tcPr/>
                </a:tc>
              </a:tr>
              <a:tr h="39507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0000CC"/>
                          </a:solidFill>
                        </a:rPr>
                        <a:t>А2</a:t>
                      </a:r>
                      <a:endParaRPr lang="ru-RU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420×594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noProof="0" dirty="0" smtClean="0"/>
                        <a:t>Приблизно такий формат мають листи традиційних газет.</a:t>
                      </a:r>
                      <a:endParaRPr lang="uk-UA" b="1" noProof="0" dirty="0"/>
                    </a:p>
                  </a:txBody>
                  <a:tcPr/>
                </a:tc>
              </a:tr>
              <a:tr h="333335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0000CC"/>
                          </a:solidFill>
                        </a:rPr>
                        <a:t>А3</a:t>
                      </a:r>
                      <a:endParaRPr lang="ru-RU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297×420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>
                          <a:effectLst/>
                        </a:rPr>
                        <a:t>Приблизно такий формат мають газети-</a:t>
                      </a:r>
                      <a:r>
                        <a:rPr lang="uk-UA" noProof="0" dirty="0" err="1" smtClean="0">
                          <a:effectLst/>
                        </a:rPr>
                        <a:t>таблоїди</a:t>
                      </a:r>
                      <a:r>
                        <a:rPr lang="uk-UA" noProof="0" dirty="0" smtClean="0">
                          <a:effectLst/>
                        </a:rPr>
                        <a:t>.</a:t>
                      </a:r>
                    </a:p>
                  </a:txBody>
                  <a:tcPr/>
                </a:tc>
              </a:tr>
              <a:tr h="733701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6600"/>
                          </a:solidFill>
                        </a:rPr>
                        <a:t>А4</a:t>
                      </a:r>
                      <a:endParaRPr lang="ru-RU" b="1" dirty="0">
                        <a:solidFill>
                          <a:srgbClr val="FF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210×297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>
                          <a:solidFill>
                            <a:srgbClr val="FF6600"/>
                          </a:solidFill>
                          <a:effectLst/>
                        </a:rPr>
                        <a:t>Є основним для більшості принтерів і вважається стандартним розміром аркуша паперу, вживаний в діловодстві</a:t>
                      </a:r>
                    </a:p>
                  </a:txBody>
                  <a:tcPr/>
                </a:tc>
              </a:tr>
              <a:tr h="564385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0000CC"/>
                          </a:solidFill>
                        </a:rPr>
                        <a:t>А5</a:t>
                      </a:r>
                      <a:endParaRPr lang="ru-RU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148×210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noProof="0" dirty="0" smtClean="0"/>
                        <a:t>зазвичай випускаються малотиражні брошури, які розмножуються на принтері або копіювальному </a:t>
                      </a:r>
                      <a:r>
                        <a:rPr lang="uk-UA" noProof="0" dirty="0" err="1" smtClean="0"/>
                        <a:t>апараті</a:t>
                      </a:r>
                      <a:r>
                        <a:rPr lang="uk-UA" noProof="0" dirty="0" smtClean="0"/>
                        <a:t>.</a:t>
                      </a:r>
                      <a:endParaRPr lang="uk-UA" noProof="0" dirty="0"/>
                    </a:p>
                  </a:txBody>
                  <a:tcPr/>
                </a:tc>
              </a:tr>
              <a:tr h="333335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0000CC"/>
                          </a:solidFill>
                        </a:rPr>
                        <a:t>А6</a:t>
                      </a:r>
                      <a:endParaRPr lang="ru-RU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105×148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333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CC"/>
                          </a:solidFill>
                        </a:rPr>
                        <a:t>А7</a:t>
                      </a:r>
                      <a:endParaRPr lang="ru-RU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74×105 </a:t>
                      </a:r>
                      <a:endParaRPr lang="ru-RU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333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CC"/>
                          </a:solidFill>
                        </a:rPr>
                        <a:t>А8</a:t>
                      </a:r>
                      <a:endParaRPr lang="ru-RU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52×74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333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CC"/>
                          </a:solidFill>
                        </a:rPr>
                        <a:t>А9</a:t>
                      </a:r>
                      <a:endParaRPr lang="ru-RU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37×52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333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CC"/>
                          </a:solidFill>
                        </a:rPr>
                        <a:t>А10</a:t>
                      </a:r>
                      <a:endParaRPr lang="ru-RU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28×37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333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CC"/>
                          </a:solidFill>
                        </a:rPr>
                        <a:t>А11</a:t>
                      </a:r>
                      <a:endParaRPr lang="ru-RU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18×26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Кнопка дії: назад 4">
            <a:hlinkClick r:id="rId3" action="ppaction://hlinksldjump" highlightClick="1"/>
          </p:cNvPr>
          <p:cNvSpPr/>
          <p:nvPr/>
        </p:nvSpPr>
        <p:spPr>
          <a:xfrm>
            <a:off x="8353747" y="6453336"/>
            <a:ext cx="360000" cy="288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331793"/>
            <a:ext cx="40957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1" y="218933"/>
            <a:ext cx="4752527" cy="6620763"/>
          </a:xfrm>
          <a:prstGeom prst="rect">
            <a:avLst/>
          </a:prstGeom>
        </p:spPr>
      </p:pic>
      <p:sp>
        <p:nvSpPr>
          <p:cNvPr id="6" name="Множення 5"/>
          <p:cNvSpPr/>
          <p:nvPr/>
        </p:nvSpPr>
        <p:spPr>
          <a:xfrm>
            <a:off x="8460432" y="404664"/>
            <a:ext cx="286725" cy="288000"/>
          </a:xfrm>
          <a:prstGeom prst="mathMultiply">
            <a:avLst/>
          </a:prstGeom>
          <a:solidFill>
            <a:srgbClr val="CC3300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ноження 7"/>
          <p:cNvSpPr/>
          <p:nvPr/>
        </p:nvSpPr>
        <p:spPr>
          <a:xfrm>
            <a:off x="6732240" y="6453336"/>
            <a:ext cx="288032" cy="288000"/>
          </a:xfrm>
          <a:prstGeom prst="mathMultiply">
            <a:avLst/>
          </a:prstGeom>
          <a:solidFill>
            <a:srgbClr val="FF0066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24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  <p:bldP spid="6" grpId="1" animBg="1"/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b="1" dirty="0" smtClean="0">
                <a:solidFill>
                  <a:schemeClr val="bg1"/>
                </a:solidFill>
              </a:rPr>
              <a:t>Формат (</a:t>
            </a:r>
            <a:r>
              <a:rPr lang="uk-UA" b="1" dirty="0">
                <a:solidFill>
                  <a:schemeClr val="bg1"/>
                </a:solidFill>
              </a:rPr>
              <a:t>розміри) </a:t>
            </a:r>
            <a:r>
              <a:rPr lang="uk-UA" b="1" dirty="0" smtClean="0">
                <a:solidFill>
                  <a:schemeClr val="bg1"/>
                </a:solidFill>
              </a:rPr>
              <a:t>сторінки</a:t>
            </a:r>
            <a:br>
              <a:rPr lang="uk-UA" b="1" dirty="0" smtClean="0">
                <a:solidFill>
                  <a:schemeClr val="bg1"/>
                </a:solidFill>
              </a:rPr>
            </a:br>
            <a:r>
              <a:rPr lang="uk-UA" sz="3100" b="1" i="1" dirty="0" smtClean="0">
                <a:solidFill>
                  <a:schemeClr val="bg1"/>
                </a:solidFill>
              </a:rPr>
              <a:t>встановлення параметрів</a:t>
            </a:r>
            <a:endParaRPr lang="ru-RU" sz="3100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3861048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CC"/>
                </a:solidFill>
              </a:rPr>
              <a:t>а ) Стрічка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вкладка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Розмітка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група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Параметри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i="1" dirty="0" smtClean="0">
                <a:solidFill>
                  <a:srgbClr val="0070C0"/>
                </a:solidFill>
              </a:rPr>
              <a:t>кнопка зі списком </a:t>
            </a:r>
            <a:r>
              <a:rPr lang="uk-UA" sz="2400" b="1" dirty="0" smtClean="0">
                <a:solidFill>
                  <a:srgbClr val="0000CC"/>
                </a:solidFill>
              </a:rPr>
              <a:t>Розмір</a:t>
            </a:r>
            <a:endParaRPr lang="uk-UA" sz="2400" b="1" dirty="0">
              <a:solidFill>
                <a:srgbClr val="0000CC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7842822" cy="179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круглений прямокутник 4"/>
          <p:cNvSpPr/>
          <p:nvPr/>
        </p:nvSpPr>
        <p:spPr>
          <a:xfrm>
            <a:off x="3491880" y="1700808"/>
            <a:ext cx="2088232" cy="43204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круглений прямокутник 6"/>
          <p:cNvSpPr/>
          <p:nvPr/>
        </p:nvSpPr>
        <p:spPr>
          <a:xfrm>
            <a:off x="2123728" y="2132856"/>
            <a:ext cx="5616624" cy="151216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3815916" y="2146858"/>
            <a:ext cx="684076" cy="106611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98"/>
          <a:stretch/>
        </p:blipFill>
        <p:spPr bwMode="auto">
          <a:xfrm>
            <a:off x="3815915" y="2132857"/>
            <a:ext cx="2916325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85" b="26833"/>
          <a:stretch/>
        </p:blipFill>
        <p:spPr bwMode="auto">
          <a:xfrm>
            <a:off x="3815916" y="4037724"/>
            <a:ext cx="2916325" cy="117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80"/>
          <a:stretch/>
        </p:blipFill>
        <p:spPr bwMode="auto">
          <a:xfrm>
            <a:off x="3815916" y="5373216"/>
            <a:ext cx="2916325" cy="123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6705" y="4187220"/>
            <a:ext cx="485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9512" y="5013176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0000CC"/>
                </a:solidFill>
              </a:rPr>
              <a:t>б</a:t>
            </a:r>
            <a:r>
              <a:rPr lang="uk-UA" sz="2400" b="1" dirty="0" smtClean="0">
                <a:solidFill>
                  <a:srgbClr val="0000CC"/>
                </a:solidFill>
              </a:rPr>
              <a:t> ) Стрічка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вкладка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Розмітка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група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Параметри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вікно</a:t>
            </a:r>
            <a:r>
              <a:rPr lang="uk-UA" sz="2400" b="1" i="1" dirty="0" smtClean="0">
                <a:solidFill>
                  <a:srgbClr val="0070C0"/>
                </a:solidFill>
              </a:rPr>
              <a:t> </a:t>
            </a:r>
            <a:r>
              <a:rPr lang="uk-UA" sz="2400" b="1" i="1" dirty="0" smtClean="0">
                <a:solidFill>
                  <a:srgbClr val="0000CC"/>
                </a:solidFill>
              </a:rPr>
              <a:t>Па</a:t>
            </a:r>
            <a:r>
              <a:rPr lang="uk-UA" sz="2400" b="1" dirty="0" smtClean="0">
                <a:solidFill>
                  <a:srgbClr val="0000CC"/>
                </a:solidFill>
              </a:rPr>
              <a:t>раметри сторінки</a:t>
            </a:r>
            <a:endParaRPr lang="uk-UA" sz="2400" b="1" dirty="0">
              <a:solidFill>
                <a:srgbClr val="0000CC"/>
              </a:solidFill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5372447"/>
            <a:ext cx="485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круглений прямокутник 14"/>
          <p:cNvSpPr/>
          <p:nvPr/>
        </p:nvSpPr>
        <p:spPr>
          <a:xfrm>
            <a:off x="3491880" y="1700808"/>
            <a:ext cx="2088232" cy="43204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круглений прямокутник 15"/>
          <p:cNvSpPr/>
          <p:nvPr/>
        </p:nvSpPr>
        <p:spPr>
          <a:xfrm>
            <a:off x="2123728" y="2132856"/>
            <a:ext cx="5616624" cy="151216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круглений прямокутник 16"/>
          <p:cNvSpPr/>
          <p:nvPr/>
        </p:nvSpPr>
        <p:spPr>
          <a:xfrm>
            <a:off x="7380312" y="3212976"/>
            <a:ext cx="368424" cy="30526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922" y="1641301"/>
            <a:ext cx="432435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Округлений прямокутник 18"/>
          <p:cNvSpPr/>
          <p:nvPr/>
        </p:nvSpPr>
        <p:spPr>
          <a:xfrm>
            <a:off x="3123456" y="1899603"/>
            <a:ext cx="800472" cy="30526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круглений прямокутник 19"/>
          <p:cNvSpPr/>
          <p:nvPr/>
        </p:nvSpPr>
        <p:spPr>
          <a:xfrm>
            <a:off x="2755032" y="2188641"/>
            <a:ext cx="1600944" cy="102433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03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3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>
                <a:solidFill>
                  <a:schemeClr val="bg1"/>
                </a:solidFill>
              </a:rPr>
              <a:t>Орієнтація </a:t>
            </a:r>
            <a:r>
              <a:rPr lang="uk-UA" b="1" dirty="0">
                <a:solidFill>
                  <a:schemeClr val="bg1"/>
                </a:solidFill>
              </a:rPr>
              <a:t>сторінки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2525995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6575" indent="-536575"/>
            <a:r>
              <a:rPr lang="uk-UA" sz="2400" b="1" dirty="0" smtClean="0">
                <a:solidFill>
                  <a:srgbClr val="0070C0"/>
                </a:solidFill>
              </a:rPr>
              <a:t>Існують </a:t>
            </a:r>
            <a:r>
              <a:rPr lang="uk-UA" sz="2400" b="1" dirty="0">
                <a:solidFill>
                  <a:srgbClr val="0070C0"/>
                </a:solidFill>
              </a:rPr>
              <a:t>дві можливі орієнтації сторінки </a:t>
            </a:r>
            <a:r>
              <a:rPr lang="uk-UA" sz="2400" b="1" dirty="0" smtClean="0">
                <a:solidFill>
                  <a:srgbClr val="0070C0"/>
                </a:solidFill>
              </a:rPr>
              <a:t>– </a:t>
            </a:r>
          </a:p>
          <a:p>
            <a:pPr marL="536575" indent="-536575">
              <a:tabLst>
                <a:tab pos="1074738" algn="l"/>
              </a:tabLst>
            </a:pPr>
            <a:r>
              <a:rPr lang="uk-UA" sz="2400" b="1" dirty="0" smtClean="0">
                <a:solidFill>
                  <a:srgbClr val="FF6600"/>
                </a:solidFill>
              </a:rPr>
              <a:t>книжкова </a:t>
            </a:r>
            <a:r>
              <a:rPr lang="uk-UA" sz="2400" b="1" dirty="0" smtClean="0">
                <a:solidFill>
                  <a:srgbClr val="0070C0"/>
                </a:solidFill>
              </a:rPr>
              <a:t>(вертикальна) </a:t>
            </a:r>
            <a:r>
              <a:rPr lang="uk-UA" sz="2400" b="1" dirty="0">
                <a:solidFill>
                  <a:srgbClr val="0070C0"/>
                </a:solidFill>
              </a:rPr>
              <a:t>і </a:t>
            </a:r>
            <a:r>
              <a:rPr lang="uk-UA" sz="2400" b="1" dirty="0" smtClean="0">
                <a:solidFill>
                  <a:srgbClr val="FF6600"/>
                </a:solidFill>
              </a:rPr>
              <a:t>альбомна </a:t>
            </a:r>
            <a:r>
              <a:rPr lang="uk-UA" sz="2400" b="1" dirty="0" smtClean="0">
                <a:solidFill>
                  <a:srgbClr val="0070C0"/>
                </a:solidFill>
              </a:rPr>
              <a:t>(горизонтальна). </a:t>
            </a:r>
            <a:endParaRPr lang="uk-UA" sz="24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4272"/>
            <a:ext cx="936104" cy="15866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7624" y="1844824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kern="0" dirty="0">
                <a:solidFill>
                  <a:srgbClr val="FF6600"/>
                </a:solidFill>
              </a:rPr>
              <a:t>Орієнтація сторінки </a:t>
            </a:r>
            <a:r>
              <a:rPr lang="uk-UA" sz="2400" b="1" kern="0" dirty="0">
                <a:solidFill>
                  <a:srgbClr val="0070C0"/>
                </a:solidFill>
              </a:rPr>
              <a:t>— це спосіб розміщення сторінки на площині.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3501008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4625"/>
            <a:r>
              <a:rPr lang="uk-UA" sz="2000" b="1" dirty="0" smtClean="0">
                <a:solidFill>
                  <a:srgbClr val="0070C0"/>
                </a:solidFill>
              </a:rPr>
              <a:t>Книжкова орієнтація частіше використовується для </a:t>
            </a:r>
            <a:r>
              <a:rPr lang="uk-UA" sz="2000" b="1" dirty="0">
                <a:solidFill>
                  <a:srgbClr val="0070C0"/>
                </a:solidFill>
              </a:rPr>
              <a:t>звичайних </a:t>
            </a:r>
            <a:r>
              <a:rPr lang="uk-UA" sz="2000" b="1" dirty="0" smtClean="0">
                <a:solidFill>
                  <a:srgbClr val="0070C0"/>
                </a:solidFill>
              </a:rPr>
              <a:t>текстів,  </a:t>
            </a:r>
            <a:r>
              <a:rPr lang="uk-UA" sz="2000" b="1" dirty="0">
                <a:solidFill>
                  <a:srgbClr val="0070C0"/>
                </a:solidFill>
              </a:rPr>
              <a:t>а </a:t>
            </a:r>
            <a:r>
              <a:rPr lang="uk-UA" sz="2000" b="1" dirty="0" smtClean="0">
                <a:solidFill>
                  <a:srgbClr val="0070C0"/>
                </a:solidFill>
              </a:rPr>
              <a:t>альбомна - для </a:t>
            </a:r>
            <a:r>
              <a:rPr lang="uk-UA" sz="2000" b="1" dirty="0">
                <a:solidFill>
                  <a:srgbClr val="0070C0"/>
                </a:solidFill>
              </a:rPr>
              <a:t>таблиць з великою кількістю </a:t>
            </a:r>
            <a:r>
              <a:rPr lang="uk-UA" sz="2000" b="1" dirty="0" smtClean="0">
                <a:solidFill>
                  <a:srgbClr val="0070C0"/>
                </a:solidFill>
              </a:rPr>
              <a:t>стовпців.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849341"/>
            <a:ext cx="1958400" cy="140049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9" y="4293096"/>
            <a:ext cx="1369718" cy="19567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95736" y="623731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FF6600"/>
                </a:solidFill>
              </a:rPr>
              <a:t>книжкова</a:t>
            </a:r>
            <a:endParaRPr lang="ru-RU" b="1" i="1" dirty="0">
              <a:solidFill>
                <a:srgbClr val="FF66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80760" y="6300028"/>
            <a:ext cx="1181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FF6600"/>
                </a:solidFill>
              </a:rPr>
              <a:t>альбомна</a:t>
            </a:r>
            <a:endParaRPr lang="ru-RU" b="1" i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b="1" dirty="0" smtClean="0">
                <a:solidFill>
                  <a:schemeClr val="bg1"/>
                </a:solidFill>
              </a:rPr>
              <a:t>Орієнтація сторінки</a:t>
            </a:r>
            <a:br>
              <a:rPr lang="uk-UA" b="1" dirty="0" smtClean="0">
                <a:solidFill>
                  <a:schemeClr val="bg1"/>
                </a:solidFill>
              </a:rPr>
            </a:br>
            <a:r>
              <a:rPr lang="uk-UA" sz="3100" b="1" i="1" dirty="0" smtClean="0">
                <a:solidFill>
                  <a:schemeClr val="bg1"/>
                </a:solidFill>
              </a:rPr>
              <a:t>встановлення параметрів</a:t>
            </a:r>
            <a:endParaRPr lang="ru-RU" sz="3100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0007" y="3822139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CC"/>
                </a:solidFill>
              </a:rPr>
              <a:t>а ) Стрічка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вкладка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Розмітка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група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Параметри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i="1" dirty="0" smtClean="0">
                <a:solidFill>
                  <a:srgbClr val="0070C0"/>
                </a:solidFill>
              </a:rPr>
              <a:t>кнопка зі списком </a:t>
            </a:r>
            <a:r>
              <a:rPr lang="uk-UA" sz="2400" b="1" dirty="0" smtClean="0">
                <a:solidFill>
                  <a:srgbClr val="0000CC"/>
                </a:solidFill>
              </a:rPr>
              <a:t>Орієнтація</a:t>
            </a:r>
            <a:endParaRPr lang="uk-UA" sz="2400" b="1" dirty="0">
              <a:solidFill>
                <a:srgbClr val="0000CC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7842822" cy="179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круглений прямокутник 4"/>
          <p:cNvSpPr/>
          <p:nvPr/>
        </p:nvSpPr>
        <p:spPr>
          <a:xfrm>
            <a:off x="3491880" y="1700808"/>
            <a:ext cx="2088232" cy="43204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круглений прямокутник 6"/>
          <p:cNvSpPr/>
          <p:nvPr/>
        </p:nvSpPr>
        <p:spPr>
          <a:xfrm>
            <a:off x="2123728" y="2132856"/>
            <a:ext cx="5616624" cy="151216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2915816" y="2146858"/>
            <a:ext cx="1008112" cy="106611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6705" y="4187220"/>
            <a:ext cx="485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9512" y="5013176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0000CC"/>
                </a:solidFill>
              </a:rPr>
              <a:t>б</a:t>
            </a:r>
            <a:r>
              <a:rPr lang="uk-UA" sz="2400" b="1" dirty="0" smtClean="0">
                <a:solidFill>
                  <a:srgbClr val="0000CC"/>
                </a:solidFill>
              </a:rPr>
              <a:t> ) Стрічка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вкладка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Розмітка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група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Параметри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вікно</a:t>
            </a:r>
            <a:r>
              <a:rPr lang="uk-UA" sz="2400" b="1" i="1" dirty="0" smtClean="0">
                <a:solidFill>
                  <a:srgbClr val="0070C0"/>
                </a:solidFill>
              </a:rPr>
              <a:t> </a:t>
            </a:r>
            <a:r>
              <a:rPr lang="uk-UA" sz="2400" b="1" i="1" dirty="0" smtClean="0">
                <a:solidFill>
                  <a:srgbClr val="0000CC"/>
                </a:solidFill>
              </a:rPr>
              <a:t>Па</a:t>
            </a:r>
            <a:r>
              <a:rPr lang="uk-UA" sz="2400" b="1" dirty="0" smtClean="0">
                <a:solidFill>
                  <a:srgbClr val="0000CC"/>
                </a:solidFill>
              </a:rPr>
              <a:t>раметри сторінки</a:t>
            </a:r>
            <a:endParaRPr lang="uk-UA" sz="2400" b="1" dirty="0">
              <a:solidFill>
                <a:srgbClr val="0000CC"/>
              </a:solidFill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5372447"/>
            <a:ext cx="485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158" y="2146858"/>
            <a:ext cx="1800200" cy="2420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круглений прямокутник 14"/>
          <p:cNvSpPr/>
          <p:nvPr/>
        </p:nvSpPr>
        <p:spPr>
          <a:xfrm>
            <a:off x="3491880" y="1700808"/>
            <a:ext cx="2088232" cy="43204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круглений прямокутник 15"/>
          <p:cNvSpPr/>
          <p:nvPr/>
        </p:nvSpPr>
        <p:spPr>
          <a:xfrm>
            <a:off x="2123728" y="2153035"/>
            <a:ext cx="5616624" cy="151216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круглений прямокутник 16"/>
          <p:cNvSpPr/>
          <p:nvPr/>
        </p:nvSpPr>
        <p:spPr>
          <a:xfrm>
            <a:off x="7371928" y="3212976"/>
            <a:ext cx="368424" cy="30526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281" y="1700808"/>
            <a:ext cx="4371975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Округлений прямокутник 18"/>
          <p:cNvSpPr/>
          <p:nvPr/>
        </p:nvSpPr>
        <p:spPr>
          <a:xfrm>
            <a:off x="2504280" y="1988840"/>
            <a:ext cx="707951" cy="30526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круглений прямокутник 19"/>
          <p:cNvSpPr/>
          <p:nvPr/>
        </p:nvSpPr>
        <p:spPr>
          <a:xfrm>
            <a:off x="2483768" y="3124745"/>
            <a:ext cx="1600944" cy="102433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58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3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>
                <a:solidFill>
                  <a:schemeClr val="bg1"/>
                </a:solidFill>
              </a:rPr>
              <a:t>Розміри полів </a:t>
            </a:r>
            <a:r>
              <a:rPr lang="uk-UA" b="1" dirty="0">
                <a:solidFill>
                  <a:schemeClr val="bg1"/>
                </a:solidFill>
              </a:rPr>
              <a:t>сторінки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2910135"/>
            <a:ext cx="752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6575" indent="-536575"/>
            <a:r>
              <a:rPr lang="uk-UA" sz="2400" b="1" dirty="0" smtClean="0">
                <a:solidFill>
                  <a:srgbClr val="0070C0"/>
                </a:solidFill>
              </a:rPr>
              <a:t>На сторінці є </a:t>
            </a:r>
            <a:r>
              <a:rPr lang="uk-UA" sz="2400" b="1" i="1" dirty="0">
                <a:solidFill>
                  <a:srgbClr val="FF6600"/>
                </a:solidFill>
              </a:rPr>
              <a:t>верхнє</a:t>
            </a:r>
            <a:r>
              <a:rPr lang="uk-UA" sz="2400" b="1" dirty="0" smtClean="0">
                <a:solidFill>
                  <a:srgbClr val="0070C0"/>
                </a:solidFill>
              </a:rPr>
              <a:t>, </a:t>
            </a:r>
            <a:r>
              <a:rPr lang="uk-UA" sz="2400" b="1" i="1" dirty="0">
                <a:solidFill>
                  <a:srgbClr val="FF6600"/>
                </a:solidFill>
              </a:rPr>
              <a:t>нижнє</a:t>
            </a:r>
            <a:r>
              <a:rPr lang="uk-UA" sz="2400" b="1" dirty="0" smtClean="0">
                <a:solidFill>
                  <a:srgbClr val="0070C0"/>
                </a:solidFill>
              </a:rPr>
              <a:t>, </a:t>
            </a:r>
            <a:r>
              <a:rPr lang="uk-UA" sz="2400" b="1" i="1" dirty="0">
                <a:solidFill>
                  <a:srgbClr val="FF6600"/>
                </a:solidFill>
              </a:rPr>
              <a:t>ліве</a:t>
            </a:r>
            <a:r>
              <a:rPr lang="uk-UA" sz="2400" b="1" dirty="0" smtClean="0">
                <a:solidFill>
                  <a:srgbClr val="0070C0"/>
                </a:solidFill>
              </a:rPr>
              <a:t> та </a:t>
            </a:r>
            <a:r>
              <a:rPr lang="uk-UA" sz="2400" b="1" i="1" dirty="0">
                <a:solidFill>
                  <a:srgbClr val="FF6600"/>
                </a:solidFill>
              </a:rPr>
              <a:t>праве</a:t>
            </a:r>
            <a:r>
              <a:rPr lang="uk-UA" sz="2400" b="1" dirty="0" smtClean="0">
                <a:solidFill>
                  <a:srgbClr val="FF660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поля.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4272"/>
            <a:ext cx="936104" cy="15866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7624" y="1844824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1463"/>
            <a:r>
              <a:rPr lang="uk-UA" sz="2400" b="1" kern="0" dirty="0" smtClean="0">
                <a:solidFill>
                  <a:srgbClr val="FF6600"/>
                </a:solidFill>
              </a:rPr>
              <a:t>Поля сторінки </a:t>
            </a:r>
            <a:r>
              <a:rPr lang="uk-UA" sz="2400" b="1" kern="0" dirty="0" smtClean="0">
                <a:solidFill>
                  <a:srgbClr val="0070C0"/>
                </a:solidFill>
              </a:rPr>
              <a:t>— </a:t>
            </a:r>
            <a:r>
              <a:rPr lang="uk-UA" sz="2400" b="1" dirty="0" smtClean="0">
                <a:solidFill>
                  <a:srgbClr val="0070C0"/>
                </a:solidFill>
              </a:rPr>
              <a:t>це частини сторінки вздовж країв аркуша, які залишають для різних позначок і кращого сприйняття тексту.</a:t>
            </a:r>
            <a:endParaRPr lang="uk-UA" sz="24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3521388"/>
            <a:ext cx="4932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1463" algn="just"/>
            <a:r>
              <a:rPr lang="uk-UA" sz="2000" b="1" dirty="0" smtClean="0">
                <a:solidFill>
                  <a:srgbClr val="0070C0"/>
                </a:solidFill>
              </a:rPr>
              <a:t>Розмір полів за замовчуванням задається в </a:t>
            </a:r>
            <a:r>
              <a:rPr lang="uk-UA" sz="2000" b="1" dirty="0" smtClean="0">
                <a:solidFill>
                  <a:srgbClr val="0000CC"/>
                </a:solidFill>
              </a:rPr>
              <a:t>сантиметрах.</a:t>
            </a:r>
            <a:endParaRPr lang="uk-UA" sz="2000" b="1" dirty="0">
              <a:solidFill>
                <a:srgbClr val="0000CC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3448439"/>
            <a:ext cx="2448272" cy="329292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Прямокутник 7"/>
          <p:cNvSpPr/>
          <p:nvPr/>
        </p:nvSpPr>
        <p:spPr>
          <a:xfrm>
            <a:off x="791580" y="3448439"/>
            <a:ext cx="2592288" cy="277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00CC"/>
                </a:solidFill>
              </a:rPr>
              <a:t>верхнє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755576" y="6525344"/>
            <a:ext cx="2664296" cy="216022"/>
          </a:xfrm>
          <a:prstGeom prst="rect">
            <a:avLst/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162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CC3300"/>
                </a:solidFill>
              </a:rPr>
              <a:t>нижнє</a:t>
            </a:r>
            <a:endParaRPr lang="ru-RU" dirty="0">
              <a:solidFill>
                <a:srgbClr val="CC3300"/>
              </a:solidFill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827584" y="3356992"/>
            <a:ext cx="306000" cy="3501008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ліве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3167864" y="3356992"/>
            <a:ext cx="162000" cy="3501008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6600"/>
                </a:solidFill>
              </a:rPr>
              <a:t>праве</a:t>
            </a:r>
            <a:endParaRPr lang="ru-RU" dirty="0">
              <a:solidFill>
                <a:srgbClr val="FF66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2" y="4399610"/>
            <a:ext cx="49325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1463" algn="just"/>
            <a:r>
              <a:rPr lang="uk-UA" sz="2000" b="1" dirty="0" smtClean="0">
                <a:solidFill>
                  <a:srgbClr val="0070C0"/>
                </a:solidFill>
              </a:rPr>
              <a:t>Встановлення </a:t>
            </a:r>
            <a:r>
              <a:rPr lang="uk-UA" sz="2000" b="1" dirty="0" smtClean="0">
                <a:solidFill>
                  <a:srgbClr val="0000CC"/>
                </a:solidFill>
              </a:rPr>
              <a:t>нових розмірів </a:t>
            </a:r>
            <a:r>
              <a:rPr lang="uk-UA" sz="2000" b="1" dirty="0" smtClean="0">
                <a:solidFill>
                  <a:srgbClr val="0070C0"/>
                </a:solidFill>
              </a:rPr>
              <a:t>полів сторінки спричинить за собою </a:t>
            </a:r>
            <a:r>
              <a:rPr lang="uk-UA" sz="2000" b="1" dirty="0" smtClean="0">
                <a:solidFill>
                  <a:srgbClr val="0000CC"/>
                </a:solidFill>
              </a:rPr>
              <a:t>зміни полів у всьому документі</a:t>
            </a:r>
            <a:r>
              <a:rPr lang="uk-UA" sz="2000" b="1" dirty="0" smtClean="0">
                <a:solidFill>
                  <a:srgbClr val="0070C0"/>
                </a:solidFill>
              </a:rPr>
              <a:t>  або тільки в поточній  частині (якщо документ розділений спеціальним образом).</a:t>
            </a:r>
            <a:endParaRPr lang="uk-UA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0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b="1" dirty="0" smtClean="0">
                <a:solidFill>
                  <a:schemeClr val="bg1"/>
                </a:solidFill>
              </a:rPr>
              <a:t>Розміри полів сторінки</a:t>
            </a:r>
            <a:br>
              <a:rPr lang="uk-UA" b="1" dirty="0" smtClean="0">
                <a:solidFill>
                  <a:schemeClr val="bg1"/>
                </a:solidFill>
              </a:rPr>
            </a:br>
            <a:r>
              <a:rPr lang="uk-UA" sz="3100" b="1" i="1" dirty="0" smtClean="0">
                <a:solidFill>
                  <a:schemeClr val="bg1"/>
                </a:solidFill>
              </a:rPr>
              <a:t>встановлення параметрів</a:t>
            </a:r>
            <a:endParaRPr lang="ru-RU" sz="3100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3775954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CC"/>
                </a:solidFill>
              </a:rPr>
              <a:t>а ) Стрічка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вкладка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Розмітка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група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Параметри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i="1" dirty="0" smtClean="0">
                <a:solidFill>
                  <a:srgbClr val="0070C0"/>
                </a:solidFill>
              </a:rPr>
              <a:t>кнопка зі списком </a:t>
            </a:r>
            <a:r>
              <a:rPr lang="uk-UA" sz="2400" b="1" dirty="0" smtClean="0">
                <a:solidFill>
                  <a:srgbClr val="0000CC"/>
                </a:solidFill>
              </a:rPr>
              <a:t>Поля</a:t>
            </a:r>
            <a:endParaRPr lang="uk-UA" sz="2400" b="1" dirty="0">
              <a:solidFill>
                <a:srgbClr val="0000CC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7842822" cy="179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круглений прямокутник 4"/>
          <p:cNvSpPr/>
          <p:nvPr/>
        </p:nvSpPr>
        <p:spPr>
          <a:xfrm>
            <a:off x="3491880" y="1700808"/>
            <a:ext cx="2088232" cy="43204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круглений прямокутник 6"/>
          <p:cNvSpPr/>
          <p:nvPr/>
        </p:nvSpPr>
        <p:spPr>
          <a:xfrm>
            <a:off x="2123728" y="2132856"/>
            <a:ext cx="5616624" cy="151216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2253297" y="2146858"/>
            <a:ext cx="734527" cy="106611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6705" y="4187220"/>
            <a:ext cx="485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9512" y="5013176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0000CC"/>
                </a:solidFill>
              </a:rPr>
              <a:t>б</a:t>
            </a:r>
            <a:r>
              <a:rPr lang="uk-UA" sz="2400" b="1" dirty="0" smtClean="0">
                <a:solidFill>
                  <a:srgbClr val="0000CC"/>
                </a:solidFill>
              </a:rPr>
              <a:t> ) Стрічка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вкладка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Розмітка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група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Параметри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вікно</a:t>
            </a:r>
            <a:r>
              <a:rPr lang="uk-UA" sz="2400" b="1" i="1" dirty="0" smtClean="0">
                <a:solidFill>
                  <a:srgbClr val="0070C0"/>
                </a:solidFill>
              </a:rPr>
              <a:t> </a:t>
            </a:r>
            <a:r>
              <a:rPr lang="uk-UA" sz="2400" b="1" i="1" dirty="0" smtClean="0">
                <a:solidFill>
                  <a:srgbClr val="0000CC"/>
                </a:solidFill>
              </a:rPr>
              <a:t>Па</a:t>
            </a:r>
            <a:r>
              <a:rPr lang="uk-UA" sz="2400" b="1" dirty="0" smtClean="0">
                <a:solidFill>
                  <a:srgbClr val="0000CC"/>
                </a:solidFill>
              </a:rPr>
              <a:t>раметри сторінки</a:t>
            </a:r>
            <a:endParaRPr lang="uk-UA" sz="2400" b="1" dirty="0">
              <a:solidFill>
                <a:srgbClr val="0000CC"/>
              </a:solidFill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5372447"/>
            <a:ext cx="485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круглений прямокутник 14"/>
          <p:cNvSpPr/>
          <p:nvPr/>
        </p:nvSpPr>
        <p:spPr>
          <a:xfrm>
            <a:off x="3491880" y="1700808"/>
            <a:ext cx="2088232" cy="43204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круглений прямокутник 15"/>
          <p:cNvSpPr/>
          <p:nvPr/>
        </p:nvSpPr>
        <p:spPr>
          <a:xfrm>
            <a:off x="2123728" y="2153035"/>
            <a:ext cx="5616624" cy="151216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круглений прямокутник 16"/>
          <p:cNvSpPr/>
          <p:nvPr/>
        </p:nvSpPr>
        <p:spPr>
          <a:xfrm>
            <a:off x="7371928" y="3212976"/>
            <a:ext cx="368424" cy="30526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73"/>
          <a:stretch/>
        </p:blipFill>
        <p:spPr bwMode="auto">
          <a:xfrm>
            <a:off x="2411760" y="2187600"/>
            <a:ext cx="3870834" cy="2725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22"/>
          <a:stretch/>
        </p:blipFill>
        <p:spPr bwMode="auto">
          <a:xfrm>
            <a:off x="2411760" y="4653136"/>
            <a:ext cx="3870834" cy="21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22834"/>
            <a:ext cx="4371975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Округлений прямокутник 18"/>
          <p:cNvSpPr/>
          <p:nvPr/>
        </p:nvSpPr>
        <p:spPr>
          <a:xfrm>
            <a:off x="2504280" y="1988840"/>
            <a:ext cx="707951" cy="30526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круглений прямокутник 19"/>
          <p:cNvSpPr/>
          <p:nvPr/>
        </p:nvSpPr>
        <p:spPr>
          <a:xfrm>
            <a:off x="2483768" y="2332657"/>
            <a:ext cx="4371975" cy="88031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72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3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>
                <a:solidFill>
                  <a:schemeClr val="bg1"/>
                </a:solidFill>
              </a:rPr>
              <a:t>Розміри полів сторінки</a:t>
            </a:r>
            <a:br>
              <a:rPr lang="uk-UA" b="1" dirty="0">
                <a:solidFill>
                  <a:schemeClr val="bg1"/>
                </a:solidFill>
              </a:rPr>
            </a:br>
            <a:r>
              <a:rPr lang="uk-UA" sz="3100" b="1" i="1" dirty="0">
                <a:solidFill>
                  <a:schemeClr val="bg1"/>
                </a:solidFill>
              </a:rPr>
              <a:t>встановлення параметрів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772816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CC"/>
                </a:solidFill>
              </a:rPr>
              <a:t>в ) за допомогою </a:t>
            </a:r>
            <a:r>
              <a:rPr lang="uk-UA" sz="2400" b="1" i="1" dirty="0" smtClean="0">
                <a:solidFill>
                  <a:srgbClr val="FF9933"/>
                </a:solidFill>
              </a:rPr>
              <a:t>горизонтальної</a:t>
            </a:r>
            <a:r>
              <a:rPr lang="uk-UA" sz="2400" b="1" dirty="0" smtClean="0">
                <a:solidFill>
                  <a:srgbClr val="FF9933"/>
                </a:solidFill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</a:rPr>
              <a:t>та </a:t>
            </a:r>
            <a:r>
              <a:rPr lang="uk-UA" sz="2400" b="1" i="1" dirty="0" smtClean="0">
                <a:solidFill>
                  <a:srgbClr val="FFFF00"/>
                </a:solidFill>
              </a:rPr>
              <a:t>вертикальної лінійок</a:t>
            </a:r>
            <a:endParaRPr lang="uk-UA" sz="2400" b="1" i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2204864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CC"/>
                </a:solidFill>
              </a:rPr>
              <a:t>На лінійках полям відповідають ділянки сіро-блакитного кольору.</a:t>
            </a:r>
            <a:endParaRPr lang="uk-UA" sz="2400" b="1" dirty="0">
              <a:solidFill>
                <a:srgbClr val="0000CC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934" y="2148818"/>
            <a:ext cx="6867525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296" y="2183669"/>
            <a:ext cx="6868800" cy="468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7544" y="5805264"/>
            <a:ext cx="8272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CC"/>
                </a:solidFill>
              </a:rPr>
              <a:t>Щоб змінити їх розміри, необхідно перетягнути межу поля вздовж лінійки в потрібне місце. </a:t>
            </a:r>
            <a:endParaRPr lang="uk-UA" sz="2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18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435280" cy="1252728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Поділ</a:t>
            </a:r>
            <a:r>
              <a:rPr lang="ru-RU" b="1" dirty="0" smtClean="0"/>
              <a:t> </a:t>
            </a:r>
            <a:r>
              <a:rPr lang="ru-RU" b="1" dirty="0"/>
              <a:t>тексту документа на </a:t>
            </a:r>
            <a:r>
              <a:rPr lang="uk-UA" b="1" dirty="0" smtClean="0"/>
              <a:t>сторінки</a:t>
            </a:r>
            <a:endParaRPr lang="uk-UA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3956863"/>
            <a:ext cx="84609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4638" algn="just"/>
            <a:r>
              <a:rPr lang="uk-UA" sz="2400" b="1" dirty="0" smtClean="0">
                <a:solidFill>
                  <a:srgbClr val="0070C0"/>
                </a:solidFill>
              </a:rPr>
              <a:t>Автоматичний поділ документа </a:t>
            </a:r>
            <a:r>
              <a:rPr lang="uk-UA" sz="2400" b="1" u="dbl" dirty="0" smtClean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</a:rPr>
              <a:t>не завжди зручний</a:t>
            </a:r>
            <a:r>
              <a:rPr lang="uk-UA" sz="2400" b="1" dirty="0" smtClean="0">
                <a:solidFill>
                  <a:srgbClr val="0070C0"/>
                </a:solidFill>
              </a:rPr>
              <a:t>, тому що він призводить до розривання ілюстрацій, утворення вільних полів й інших дефектів. </a:t>
            </a:r>
            <a:endParaRPr lang="uk-UA" sz="24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58328"/>
            <a:ext cx="936104" cy="15866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7624" y="2348880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4638" algn="just"/>
            <a:r>
              <a:rPr lang="uk-UA" sz="2400" b="1" dirty="0" smtClean="0">
                <a:solidFill>
                  <a:srgbClr val="FF6600"/>
                </a:solidFill>
              </a:rPr>
              <a:t>Поділ</a:t>
            </a:r>
            <a:r>
              <a:rPr lang="uk-UA" sz="2400" b="1" dirty="0" smtClean="0">
                <a:solidFill>
                  <a:srgbClr val="FF9933"/>
                </a:solidFill>
              </a:rPr>
              <a:t> </a:t>
            </a:r>
            <a:r>
              <a:rPr lang="uk-UA" sz="2400" b="1" dirty="0" smtClean="0">
                <a:solidFill>
                  <a:srgbClr val="FF6600"/>
                </a:solidFill>
              </a:rPr>
              <a:t>документа</a:t>
            </a:r>
            <a:r>
              <a:rPr lang="uk-UA" sz="2400" b="1" dirty="0" smtClean="0">
                <a:solidFill>
                  <a:srgbClr val="FF9933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на сторінки відбувається </a:t>
            </a:r>
            <a:r>
              <a:rPr lang="uk-UA" sz="2400" b="1" dirty="0" smtClean="0">
                <a:solidFill>
                  <a:srgbClr val="FF6600"/>
                </a:solidFill>
              </a:rPr>
              <a:t>автоматично</a:t>
            </a:r>
            <a:r>
              <a:rPr lang="uk-UA" sz="2400" b="1" dirty="0" smtClean="0">
                <a:solidFill>
                  <a:srgbClr val="0070C0"/>
                </a:solidFill>
              </a:rPr>
              <a:t>.</a:t>
            </a:r>
          </a:p>
          <a:p>
            <a:pPr indent="274638" algn="just"/>
            <a:r>
              <a:rPr lang="uk-UA" sz="2400" b="1" dirty="0" smtClean="0">
                <a:solidFill>
                  <a:srgbClr val="0070C0"/>
                </a:solidFill>
              </a:rPr>
              <a:t>В автоматичному режимі текст ділиться на стандартні сторінки з однаковою кількістю рядків. </a:t>
            </a:r>
            <a:endParaRPr lang="uk-UA" sz="24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5901" y="5559623"/>
            <a:ext cx="7740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1463" algn="just"/>
            <a:r>
              <a:rPr lang="uk-UA" sz="2400" b="1" dirty="0" smtClean="0">
                <a:solidFill>
                  <a:srgbClr val="0070C0"/>
                </a:solidFill>
              </a:rPr>
              <a:t>Тому іноді варто скористатися </a:t>
            </a:r>
            <a:r>
              <a:rPr lang="uk-UA" sz="2400" b="1" dirty="0" smtClean="0">
                <a:solidFill>
                  <a:srgbClr val="FF6600"/>
                </a:solidFill>
              </a:rPr>
              <a:t>ручним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FF6600"/>
                </a:solidFill>
              </a:rPr>
              <a:t>поділом</a:t>
            </a:r>
            <a:r>
              <a:rPr lang="uk-UA" sz="2000" dirty="0" smtClean="0"/>
              <a:t>.</a:t>
            </a:r>
            <a:endParaRPr lang="uk-UA" sz="20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69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23528" y="338328"/>
            <a:ext cx="8568952" cy="1252728"/>
          </a:xfrm>
        </p:spPr>
        <p:txBody>
          <a:bodyPr>
            <a:normAutofit fontScale="90000"/>
          </a:bodyPr>
          <a:lstStyle/>
          <a:p>
            <a:pPr algn="l"/>
            <a:r>
              <a:rPr lang="uk-UA" sz="4600" b="1" dirty="0"/>
              <a:t>Поділ</a:t>
            </a:r>
            <a:r>
              <a:rPr lang="ru-RU" sz="4600" b="1" dirty="0"/>
              <a:t> тексту документа на </a:t>
            </a:r>
            <a:r>
              <a:rPr lang="uk-UA" sz="4600" b="1" dirty="0"/>
              <a:t>сторінки</a:t>
            </a:r>
            <a:r>
              <a:rPr lang="uk-UA" b="1" dirty="0" smtClean="0">
                <a:solidFill>
                  <a:schemeClr val="bg1"/>
                </a:solidFill>
              </a:rPr>
              <a:t/>
            </a:r>
            <a:br>
              <a:rPr lang="uk-UA" b="1" dirty="0" smtClean="0">
                <a:solidFill>
                  <a:schemeClr val="bg1"/>
                </a:solidFill>
              </a:rPr>
            </a:br>
            <a:r>
              <a:rPr lang="uk-UA" sz="3200" b="1" i="1" dirty="0">
                <a:solidFill>
                  <a:schemeClr val="bg1"/>
                </a:solidFill>
              </a:rPr>
              <a:t>Для ручного поділу тексту документа слід</a:t>
            </a:r>
            <a:r>
              <a:rPr lang="uk-UA" sz="3200" b="1" i="1" dirty="0" smtClean="0">
                <a:solidFill>
                  <a:schemeClr val="bg1"/>
                </a:solidFill>
              </a:rPr>
              <a:t>:</a:t>
            </a:r>
            <a:endParaRPr lang="ru-RU" sz="3100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457125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 smtClean="0">
                <a:solidFill>
                  <a:srgbClr val="0000CC"/>
                </a:solidFill>
              </a:rPr>
              <a:t>2. а ) Стрічка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вкладка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Розмітка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група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Параметри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сторінки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i="1" dirty="0" smtClean="0">
                <a:solidFill>
                  <a:srgbClr val="0070C0"/>
                </a:solidFill>
              </a:rPr>
              <a:t>кнопка зі списком </a:t>
            </a:r>
            <a:r>
              <a:rPr lang="uk-UA" sz="2400" b="1" dirty="0" smtClean="0">
                <a:solidFill>
                  <a:srgbClr val="0000CC"/>
                </a:solidFill>
              </a:rPr>
              <a:t>Розриви</a:t>
            </a:r>
            <a:endParaRPr lang="uk-UA" sz="2400" b="1" dirty="0">
              <a:solidFill>
                <a:srgbClr val="0000CC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7842822" cy="179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круглений прямокутник 4"/>
          <p:cNvSpPr/>
          <p:nvPr/>
        </p:nvSpPr>
        <p:spPr>
          <a:xfrm>
            <a:off x="3491880" y="1700808"/>
            <a:ext cx="2088232" cy="43204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круглений прямокутник 6"/>
          <p:cNvSpPr/>
          <p:nvPr/>
        </p:nvSpPr>
        <p:spPr>
          <a:xfrm>
            <a:off x="2123728" y="2132856"/>
            <a:ext cx="5616624" cy="151216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5169621" y="2132856"/>
            <a:ext cx="2282699" cy="34603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5732487"/>
            <a:ext cx="485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5496" y="3759423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CC"/>
                </a:solidFill>
              </a:rPr>
              <a:t>1. 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Установити </a:t>
            </a:r>
            <a:r>
              <a:rPr lang="uk-UA" sz="2400" b="1" dirty="0" smtClean="0">
                <a:solidFill>
                  <a:srgbClr val="0000CC"/>
                </a:solidFill>
              </a:rPr>
              <a:t>курсор</a:t>
            </a:r>
            <a:r>
              <a:rPr lang="uk-UA" sz="2400" b="1" dirty="0" smtClean="0">
                <a:solidFill>
                  <a:srgbClr val="0070C0"/>
                </a:solidFill>
              </a:rPr>
              <a:t> на задумане місце розриву; </a:t>
            </a:r>
            <a:endParaRPr lang="uk-UA" sz="2400" b="1" dirty="0">
              <a:solidFill>
                <a:srgbClr val="0070C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65"/>
          <a:stretch/>
        </p:blipFill>
        <p:spPr bwMode="auto">
          <a:xfrm>
            <a:off x="4139952" y="2204864"/>
            <a:ext cx="3974379" cy="408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0" y="5406315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 smtClean="0">
                <a:solidFill>
                  <a:srgbClr val="0000CC"/>
                </a:solidFill>
              </a:rPr>
              <a:t>2. б ) Стрічка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вкладка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Вставлення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група </a:t>
            </a:r>
            <a:r>
              <a:rPr lang="uk-UA" sz="2400" b="1" i="1" dirty="0" smtClean="0">
                <a:solidFill>
                  <a:srgbClr val="0000CC"/>
                </a:solidFill>
                <a:sym typeface="Wingdings"/>
              </a:rPr>
              <a:t>С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торінки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кнопка</a:t>
            </a:r>
            <a:r>
              <a:rPr lang="uk-UA" sz="2400" b="1" i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</a:rPr>
              <a:t>Розрив сторінки</a:t>
            </a:r>
            <a:endParaRPr lang="uk-UA" sz="2400" b="1" dirty="0">
              <a:solidFill>
                <a:srgbClr val="0000CC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6705" y="4868391"/>
            <a:ext cx="485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337520" cy="1752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Округлений прямокутник 15"/>
          <p:cNvSpPr/>
          <p:nvPr/>
        </p:nvSpPr>
        <p:spPr>
          <a:xfrm>
            <a:off x="179512" y="2126517"/>
            <a:ext cx="2232248" cy="151216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круглений прямокутник 14"/>
          <p:cNvSpPr/>
          <p:nvPr/>
        </p:nvSpPr>
        <p:spPr>
          <a:xfrm>
            <a:off x="2339752" y="1700808"/>
            <a:ext cx="1440160" cy="43204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круглений прямокутник 21"/>
          <p:cNvSpPr/>
          <p:nvPr/>
        </p:nvSpPr>
        <p:spPr>
          <a:xfrm>
            <a:off x="179512" y="2782973"/>
            <a:ext cx="2232248" cy="430003"/>
          </a:xfrm>
          <a:prstGeom prst="roundRect">
            <a:avLst/>
          </a:prstGeom>
          <a:noFill/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0" y="6198403"/>
            <a:ext cx="8892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 smtClean="0">
                <a:solidFill>
                  <a:srgbClr val="0000CC"/>
                </a:solidFill>
              </a:rPr>
              <a:t>2. в )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комбінація клавіш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en-US" sz="2400" b="1" dirty="0">
                <a:solidFill>
                  <a:srgbClr val="0000CC"/>
                </a:solidFill>
              </a:rPr>
              <a:t>Ctrl+</a:t>
            </a:r>
            <a:r>
              <a:rPr lang="ru-RU" sz="2400" b="1" dirty="0" smtClean="0">
                <a:solidFill>
                  <a:srgbClr val="0000CC"/>
                </a:solidFill>
              </a:rPr>
              <a:t>Е</a:t>
            </a:r>
            <a:r>
              <a:rPr lang="en-US" sz="2400" b="1" dirty="0" err="1" smtClean="0">
                <a:solidFill>
                  <a:srgbClr val="0000CC"/>
                </a:solidFill>
              </a:rPr>
              <a:t>nter</a:t>
            </a:r>
            <a:endParaRPr lang="uk-UA" sz="2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76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23" grpId="0"/>
      <p:bldP spid="13" grpId="0"/>
      <p:bldP spid="16" grpId="0" animBg="1"/>
      <p:bldP spid="16" grpId="1" animBg="1"/>
      <p:bldP spid="15" grpId="0" animBg="1"/>
      <p:bldP spid="15" grpId="1" animBg="1"/>
      <p:bldP spid="22" grpId="0" animBg="1"/>
      <p:bldP spid="22" grpId="1" animBg="1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2"/>
          <a:stretch/>
        </p:blipFill>
        <p:spPr bwMode="auto">
          <a:xfrm>
            <a:off x="4092920" y="2924944"/>
            <a:ext cx="4871568" cy="160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/>
              <a:t>Розгадайте ребус</a:t>
            </a:r>
            <a:endParaRPr lang="ru-RU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49" r="2803"/>
          <a:stretch/>
        </p:blipFill>
        <p:spPr bwMode="auto">
          <a:xfrm>
            <a:off x="2987824" y="2985693"/>
            <a:ext cx="936103" cy="1524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" r="54396"/>
          <a:stretch/>
        </p:blipFill>
        <p:spPr bwMode="auto">
          <a:xfrm>
            <a:off x="1796986" y="2963454"/>
            <a:ext cx="1190838" cy="1545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" t="1747" r="45793" b="8416"/>
          <a:stretch/>
        </p:blipFill>
        <p:spPr>
          <a:xfrm>
            <a:off x="608561" y="2708920"/>
            <a:ext cx="1155127" cy="20162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79912" y="5378207"/>
            <a:ext cx="4955569" cy="715089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1002">
            <a:schemeClr val="dk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Форматування</a:t>
            </a:r>
            <a:endParaRPr kumimoji="0" lang="uk-UA" sz="54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8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pPr algn="l"/>
            <a:r>
              <a:rPr lang="uk-UA" b="1" dirty="0" smtClean="0"/>
              <a:t>Нумерація</a:t>
            </a:r>
            <a:r>
              <a:rPr lang="ru-RU" b="1" dirty="0" smtClean="0"/>
              <a:t> </a:t>
            </a:r>
            <a:r>
              <a:rPr lang="uk-UA" b="1" dirty="0" smtClean="0"/>
              <a:t>сторінок</a:t>
            </a:r>
            <a:endParaRPr lang="uk-UA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340768"/>
            <a:ext cx="86409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uk-UA" sz="2200" b="1" dirty="0" smtClean="0">
                <a:solidFill>
                  <a:schemeClr val="bg1"/>
                </a:solidFill>
              </a:rPr>
              <a:t>Якщо текст складається з кількох сторінок, то їх для зручності </a:t>
            </a:r>
            <a:r>
              <a:rPr lang="uk-UA" sz="2000" b="1" dirty="0" smtClean="0">
                <a:solidFill>
                  <a:srgbClr val="0070C0"/>
                </a:solidFill>
              </a:rPr>
              <a:t>нумерують.</a:t>
            </a:r>
            <a:endParaRPr lang="uk-UA" sz="20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949931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uk-UA" sz="2400" b="1" dirty="0" smtClean="0">
                <a:solidFill>
                  <a:srgbClr val="0070C0"/>
                </a:solidFill>
              </a:rPr>
              <a:t>Для автоматичної нумерації сторінок документа слід виконати таку послідовність дій:</a:t>
            </a:r>
            <a:endParaRPr lang="uk-UA" sz="24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016" y="4221088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>
                <a:solidFill>
                  <a:srgbClr val="0000CC"/>
                </a:solidFill>
              </a:rPr>
              <a:t>1</a:t>
            </a:r>
            <a:r>
              <a:rPr lang="uk-UA" sz="2400" b="1" dirty="0" smtClean="0">
                <a:solidFill>
                  <a:srgbClr val="0000CC"/>
                </a:solidFill>
              </a:rPr>
              <a:t>. Стрічка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вкладка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Вставлення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група </a:t>
            </a:r>
            <a:r>
              <a:rPr lang="uk-UA" sz="2400" b="1" i="1" dirty="0" smtClean="0">
                <a:solidFill>
                  <a:srgbClr val="0000CC"/>
                </a:solidFill>
                <a:sym typeface="Wingdings"/>
              </a:rPr>
              <a:t>Колонтитули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кнопка</a:t>
            </a:r>
            <a:r>
              <a:rPr lang="uk-UA" sz="2400" b="1" i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</a:rPr>
              <a:t>Номер сторінки</a:t>
            </a:r>
            <a:endParaRPr lang="uk-UA" sz="2400" b="1" dirty="0">
              <a:solidFill>
                <a:srgbClr val="0000CC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852936"/>
            <a:ext cx="8999984" cy="116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Округлений прямокутник 6"/>
          <p:cNvSpPr/>
          <p:nvPr/>
        </p:nvSpPr>
        <p:spPr>
          <a:xfrm>
            <a:off x="1403648" y="2852936"/>
            <a:ext cx="864096" cy="28803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6733256" y="3140968"/>
            <a:ext cx="2231232" cy="8778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8319163" y="3140968"/>
            <a:ext cx="645325" cy="8778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3000" y="4941168"/>
            <a:ext cx="8892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 smtClean="0">
                <a:solidFill>
                  <a:srgbClr val="0000CC"/>
                </a:solidFill>
              </a:rPr>
              <a:t>2. </a:t>
            </a:r>
            <a:r>
              <a:rPr lang="uk-UA" sz="2400" b="1" dirty="0" smtClean="0">
                <a:solidFill>
                  <a:srgbClr val="0070C0"/>
                </a:solidFill>
              </a:rPr>
              <a:t>Вибрати в списку спосіб розміщення номерів на сторінці</a:t>
            </a:r>
            <a:endParaRPr lang="uk-UA" sz="2400" b="1" dirty="0">
              <a:solidFill>
                <a:srgbClr val="0070C0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3"/>
          <a:srcRect r="70831" b="67371"/>
          <a:stretch/>
        </p:blipFill>
        <p:spPr bwMode="auto">
          <a:xfrm>
            <a:off x="8316416" y="3140968"/>
            <a:ext cx="572135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4"/>
          <a:srcRect l="67121" t="269" b="72922"/>
          <a:stretch/>
        </p:blipFill>
        <p:spPr bwMode="auto">
          <a:xfrm>
            <a:off x="6986210" y="3861048"/>
            <a:ext cx="1906270" cy="13246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7504" y="5271591"/>
            <a:ext cx="8892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274638"/>
            <a:r>
              <a:rPr lang="uk-UA" sz="2400" b="1" dirty="0" smtClean="0">
                <a:solidFill>
                  <a:srgbClr val="0070C0"/>
                </a:solidFill>
              </a:rPr>
              <a:t>та різновид оформлення</a:t>
            </a:r>
            <a:endParaRPr lang="uk-UA" sz="2400" b="1" dirty="0">
              <a:solidFill>
                <a:srgbClr val="0070C0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 rotWithShape="1">
          <a:blip r:embed="rId4"/>
          <a:srcRect t="4881" r="32756" b="55399"/>
          <a:stretch/>
        </p:blipFill>
        <p:spPr bwMode="auto">
          <a:xfrm>
            <a:off x="4037572" y="4077072"/>
            <a:ext cx="2957244" cy="14253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4"/>
          <a:srcRect t="67512" r="32756"/>
          <a:stretch/>
        </p:blipFill>
        <p:spPr bwMode="auto">
          <a:xfrm>
            <a:off x="4037572" y="5589240"/>
            <a:ext cx="2957244" cy="11658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539" y="5772120"/>
            <a:ext cx="7715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07504" y="5733256"/>
            <a:ext cx="4427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 smtClean="0">
                <a:solidFill>
                  <a:srgbClr val="0000CC"/>
                </a:solidFill>
              </a:rPr>
              <a:t>3. </a:t>
            </a:r>
            <a:r>
              <a:rPr lang="uk-UA" sz="2400" b="1" dirty="0" smtClean="0">
                <a:solidFill>
                  <a:srgbClr val="0070C0"/>
                </a:solidFill>
              </a:rPr>
              <a:t>Для підтвердження вибору </a:t>
            </a:r>
          </a:p>
          <a:p>
            <a:pPr marL="539750" indent="-266700"/>
            <a:r>
              <a:rPr lang="uk-UA" sz="2400" b="1" dirty="0" smtClean="0">
                <a:solidFill>
                  <a:srgbClr val="0070C0"/>
                </a:solidFill>
              </a:rPr>
              <a:t>натиснути </a:t>
            </a:r>
            <a:r>
              <a:rPr lang="uk-UA" sz="2400" b="1" dirty="0">
                <a:solidFill>
                  <a:srgbClr val="0070C0"/>
                </a:solidFill>
              </a:rPr>
              <a:t>на </a:t>
            </a:r>
            <a:r>
              <a:rPr lang="uk-UA" sz="2400" b="1" dirty="0">
                <a:solidFill>
                  <a:srgbClr val="0000CC"/>
                </a:solidFill>
              </a:rPr>
              <a:t>Стрічці</a:t>
            </a:r>
            <a:r>
              <a:rPr lang="uk-UA" sz="2400" b="1" dirty="0">
                <a:solidFill>
                  <a:srgbClr val="0070C0"/>
                </a:solidFill>
              </a:rPr>
              <a:t> </a:t>
            </a:r>
            <a:r>
              <a:rPr lang="uk-UA" sz="2400" b="1" i="1" dirty="0">
                <a:solidFill>
                  <a:srgbClr val="0070C0"/>
                </a:solidFill>
              </a:rPr>
              <a:t>кнопку </a:t>
            </a:r>
          </a:p>
        </p:txBody>
      </p:sp>
      <p:pic>
        <p:nvPicPr>
          <p:cNvPr id="6" name="Рисунок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5661248"/>
            <a:ext cx="817843" cy="794841"/>
          </a:xfrm>
          <a:prstGeom prst="rect">
            <a:avLst/>
          </a:prstGeom>
        </p:spPr>
      </p:pic>
      <p:sp>
        <p:nvSpPr>
          <p:cNvPr id="16" name="TextBox 15">
            <a:hlinkClick r:id="rId6" action="ppaction://hlinksldjump"/>
          </p:cNvPr>
          <p:cNvSpPr txBox="1"/>
          <p:nvPr/>
        </p:nvSpPr>
        <p:spPr>
          <a:xfrm>
            <a:off x="7848872" y="6381328"/>
            <a:ext cx="1295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000" dirty="0" smtClean="0"/>
              <a:t>Для тих, хто хоче знати більше</a:t>
            </a:r>
            <a:endParaRPr lang="uk-UA" sz="1000" dirty="0"/>
          </a:p>
        </p:txBody>
      </p:sp>
    </p:spTree>
    <p:extLst>
      <p:ext uri="{BB962C8B-B14F-4D97-AF65-F5344CB8AC3E}">
        <p14:creationId xmlns:p14="http://schemas.microsoft.com/office/powerpoint/2010/main" val="362535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/>
      <p:bldP spid="13" grpId="0"/>
      <p:bldP spid="17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7308" y="975056"/>
            <a:ext cx="8424936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</a:rPr>
              <a:t>Зазвичай нумерація сторінок починається з номера </a:t>
            </a:r>
            <a:r>
              <a:rPr lang="uk-UA" sz="3200" b="1" dirty="0" smtClean="0">
                <a:solidFill>
                  <a:srgbClr val="0000CC"/>
                </a:solidFill>
              </a:rPr>
              <a:t>1</a:t>
            </a:r>
            <a:r>
              <a:rPr lang="uk-UA" sz="2400" b="1" dirty="0" smtClean="0">
                <a:solidFill>
                  <a:srgbClr val="0070C0"/>
                </a:solidFill>
              </a:rPr>
              <a:t>.</a:t>
            </a:r>
          </a:p>
          <a:p>
            <a:pPr>
              <a:spcBef>
                <a:spcPts val="600"/>
              </a:spcBef>
            </a:pPr>
            <a:r>
              <a:rPr lang="uk-UA" sz="2400" b="1" dirty="0" smtClean="0">
                <a:solidFill>
                  <a:srgbClr val="0000CC"/>
                </a:solidFill>
              </a:rPr>
              <a:t>За потреби </a:t>
            </a:r>
            <a:r>
              <a:rPr lang="uk-UA" sz="2400" b="1" dirty="0" smtClean="0">
                <a:solidFill>
                  <a:srgbClr val="0070C0"/>
                </a:solidFill>
              </a:rPr>
              <a:t>можна налаштувати:</a:t>
            </a:r>
          </a:p>
        </p:txBody>
      </p:sp>
      <p:sp>
        <p:nvSpPr>
          <p:cNvPr id="3" name="Кнопка дії: назад 2">
            <a:hlinkClick r:id="rId2" action="ppaction://hlinksldjump" highlightClick="1"/>
          </p:cNvPr>
          <p:cNvSpPr/>
          <p:nvPr/>
        </p:nvSpPr>
        <p:spPr>
          <a:xfrm>
            <a:off x="8676496" y="6525344"/>
            <a:ext cx="36000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16632"/>
            <a:ext cx="8229600" cy="8584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uk-UA" b="1" dirty="0" smtClean="0">
                <a:solidFill>
                  <a:srgbClr val="0000CC"/>
                </a:solidFill>
              </a:rPr>
              <a:t>Формат номера</a:t>
            </a:r>
            <a:r>
              <a:rPr lang="ru-RU" b="1" dirty="0" smtClean="0">
                <a:solidFill>
                  <a:srgbClr val="0000CC"/>
                </a:solidFill>
              </a:rPr>
              <a:t> </a:t>
            </a:r>
            <a:r>
              <a:rPr lang="uk-UA" b="1" dirty="0" smtClean="0">
                <a:solidFill>
                  <a:srgbClr val="0000CC"/>
                </a:solidFill>
              </a:rPr>
              <a:t>сторінок</a:t>
            </a:r>
            <a:endParaRPr lang="uk-UA" b="1" dirty="0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60" y="2012647"/>
            <a:ext cx="453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uk-UA" sz="2400" b="1" dirty="0" smtClean="0">
                <a:solidFill>
                  <a:srgbClr val="FF6600"/>
                </a:solidFill>
              </a:rPr>
              <a:t>вид нумерації </a:t>
            </a:r>
            <a:r>
              <a:rPr lang="uk-UA" sz="2400" b="1" dirty="0" smtClean="0">
                <a:solidFill>
                  <a:srgbClr val="0070C0"/>
                </a:solidFill>
              </a:rPr>
              <a:t>(арабські або римські цифри, латинські літери тощо</a:t>
            </a:r>
            <a:r>
              <a:rPr lang="ru-RU" sz="2400" b="1" dirty="0" smtClean="0">
                <a:solidFill>
                  <a:srgbClr val="0070C0"/>
                </a:solidFill>
              </a:rPr>
              <a:t>), 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endParaRPr lang="uk-UA" sz="24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3154903"/>
            <a:ext cx="47581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uk-UA" sz="2400" b="1" dirty="0" smtClean="0">
                <a:solidFill>
                  <a:srgbClr val="FF6600"/>
                </a:solidFill>
              </a:rPr>
              <a:t>початок нумерації </a:t>
            </a:r>
          </a:p>
          <a:p>
            <a:pPr indent="273050"/>
            <a:r>
              <a:rPr lang="uk-UA" sz="2400" b="1" dirty="0" smtClean="0">
                <a:solidFill>
                  <a:srgbClr val="0070C0"/>
                </a:solidFill>
              </a:rPr>
              <a:t>(із зазначеного номера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5898" y="4509120"/>
            <a:ext cx="4758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3050">
              <a:spcBef>
                <a:spcPts val="600"/>
              </a:spcBef>
            </a:pPr>
            <a:r>
              <a:rPr lang="uk-UA" sz="2400" b="1" dirty="0" smtClean="0">
                <a:solidFill>
                  <a:srgbClr val="FF6600"/>
                </a:solidFill>
              </a:rPr>
              <a:t>та інше </a:t>
            </a:r>
            <a:endParaRPr lang="uk-UA" dirty="0">
              <a:solidFill>
                <a:srgbClr val="FF6600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51" b="66816"/>
          <a:stretch/>
        </p:blipFill>
        <p:spPr bwMode="auto">
          <a:xfrm>
            <a:off x="7683674" y="1067297"/>
            <a:ext cx="992822" cy="10655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4"/>
          <a:srcRect t="33175"/>
          <a:stretch/>
        </p:blipFill>
        <p:spPr bwMode="auto">
          <a:xfrm>
            <a:off x="4937662" y="2132856"/>
            <a:ext cx="3738835" cy="26494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006" y="2060848"/>
            <a:ext cx="4252490" cy="4377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круглений прямокутник 5"/>
          <p:cNvSpPr/>
          <p:nvPr/>
        </p:nvSpPr>
        <p:spPr>
          <a:xfrm>
            <a:off x="6300192" y="2612811"/>
            <a:ext cx="2556304" cy="384141"/>
          </a:xfrm>
          <a:prstGeom prst="round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1"/>
          <a:stretch/>
        </p:blipFill>
        <p:spPr bwMode="auto">
          <a:xfrm>
            <a:off x="6325200" y="2944317"/>
            <a:ext cx="2556000" cy="1079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3903439"/>
            <a:ext cx="4758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3050"/>
            <a:r>
              <a:rPr lang="uk-UA" sz="2400" b="1" dirty="0" smtClean="0">
                <a:solidFill>
                  <a:srgbClr val="0070C0"/>
                </a:solidFill>
              </a:rPr>
              <a:t>або продовжувати нумерацію)</a:t>
            </a:r>
            <a:endParaRPr lang="uk-UA" sz="2400" b="1" dirty="0">
              <a:solidFill>
                <a:srgbClr val="0070C0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903" r="15642" b="12469"/>
          <a:stretch/>
        </p:blipFill>
        <p:spPr bwMode="auto">
          <a:xfrm>
            <a:off x="5001112" y="4970786"/>
            <a:ext cx="290968" cy="60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Округлений прямокутник 16"/>
          <p:cNvSpPr/>
          <p:nvPr/>
        </p:nvSpPr>
        <p:spPr>
          <a:xfrm>
            <a:off x="4932040" y="5229200"/>
            <a:ext cx="2556304" cy="384141"/>
          </a:xfrm>
          <a:prstGeom prst="round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круглений прямокутник 17"/>
          <p:cNvSpPr/>
          <p:nvPr/>
        </p:nvSpPr>
        <p:spPr>
          <a:xfrm>
            <a:off x="4932040" y="4869160"/>
            <a:ext cx="2556304" cy="384141"/>
          </a:xfrm>
          <a:prstGeom prst="round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кутник 6"/>
          <p:cNvSpPr/>
          <p:nvPr/>
        </p:nvSpPr>
        <p:spPr>
          <a:xfrm>
            <a:off x="6300192" y="5334222"/>
            <a:ext cx="144016" cy="21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59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  <p:bldP spid="10" grpId="0"/>
      <p:bldP spid="6" grpId="0" animBg="1"/>
      <p:bldP spid="6" grpId="1" animBg="1"/>
      <p:bldP spid="16" grpId="0"/>
      <p:bldP spid="17" grpId="0" animBg="1"/>
      <p:bldP spid="17" grpId="1" animBg="1"/>
      <p:bldP spid="18" grpId="0" animBg="1"/>
      <p:bldP spid="18" grpId="1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435280" cy="900815"/>
          </a:xfrm>
        </p:spPr>
        <p:txBody>
          <a:bodyPr>
            <a:normAutofit/>
          </a:bodyPr>
          <a:lstStyle/>
          <a:p>
            <a:pPr algn="l"/>
            <a:r>
              <a:rPr lang="uk-UA" b="1" dirty="0" smtClean="0"/>
              <a:t>Елементи сторінки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3968" y="2823945"/>
            <a:ext cx="460851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uk-UA" sz="2400" b="1" dirty="0" smtClean="0">
                <a:solidFill>
                  <a:srgbClr val="0000CC"/>
                </a:solidFill>
              </a:rPr>
              <a:t>Основний текст сторінки </a:t>
            </a:r>
            <a:r>
              <a:rPr lang="uk-UA" sz="2400" b="1" dirty="0" smtClean="0">
                <a:solidFill>
                  <a:srgbClr val="0070C0"/>
                </a:solidFill>
              </a:rPr>
              <a:t>- це рядки і абзаци, таблиці і малюнки. </a:t>
            </a:r>
          </a:p>
          <a:p>
            <a:pPr indent="265113" algn="just"/>
            <a:r>
              <a:rPr lang="uk-UA" sz="2000" b="1" dirty="0" smtClean="0">
                <a:solidFill>
                  <a:srgbClr val="0070C0"/>
                </a:solidFill>
              </a:rPr>
              <a:t>Деякі з абзаців можуть бути заголовками; </a:t>
            </a:r>
          </a:p>
          <a:p>
            <a:pPr indent="265113" algn="just"/>
            <a:r>
              <a:rPr lang="uk-UA" sz="2000" b="1" dirty="0" smtClean="0">
                <a:solidFill>
                  <a:srgbClr val="0070C0"/>
                </a:solidFill>
              </a:rPr>
              <a:t>малюнки і таблиці можуть мати підписи.</a:t>
            </a:r>
            <a:endParaRPr lang="uk-UA" sz="20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239143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</a:rPr>
              <a:t>На сторінці розрізняють: 	</a:t>
            </a:r>
            <a:endParaRPr lang="uk-UA" sz="2400" b="1" dirty="0">
              <a:solidFill>
                <a:srgbClr val="FF66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1628800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6600"/>
                </a:solidFill>
              </a:rPr>
              <a:t>колонтитули  верхній</a:t>
            </a:r>
            <a:r>
              <a:rPr lang="uk-UA" dirty="0" smtClean="0"/>
              <a:t> </a:t>
            </a:r>
            <a:r>
              <a:rPr lang="uk-UA" sz="2000" b="1" dirty="0">
                <a:solidFill>
                  <a:srgbClr val="FF6600"/>
                </a:solidFill>
              </a:rPr>
              <a:t>та</a:t>
            </a:r>
            <a:r>
              <a:rPr lang="uk-UA" dirty="0" smtClean="0">
                <a:solidFill>
                  <a:srgbClr val="FF6600"/>
                </a:solidFill>
              </a:rPr>
              <a:t> </a:t>
            </a:r>
            <a:r>
              <a:rPr lang="uk-UA" sz="2400" b="1" dirty="0" smtClean="0">
                <a:solidFill>
                  <a:srgbClr val="FF6600"/>
                </a:solidFill>
              </a:rPr>
              <a:t>нижній,</a:t>
            </a:r>
            <a:endParaRPr lang="ru-RU" sz="2400" b="1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1988840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6600"/>
                </a:solidFill>
              </a:rPr>
              <a:t>виноски.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16832"/>
            <a:ext cx="3528392" cy="47456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211960" y="1253605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FF6600"/>
                </a:solidFill>
              </a:rPr>
              <a:t>основний текст,</a:t>
            </a:r>
          </a:p>
        </p:txBody>
      </p:sp>
      <p:sp>
        <p:nvSpPr>
          <p:cNvPr id="9" name="Прямокутник 8"/>
          <p:cNvSpPr/>
          <p:nvPr/>
        </p:nvSpPr>
        <p:spPr>
          <a:xfrm>
            <a:off x="827584" y="2348880"/>
            <a:ext cx="2952328" cy="396044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1"/>
                </a:solidFill>
              </a:rPr>
              <a:t>основний </a:t>
            </a:r>
            <a:r>
              <a:rPr lang="uk-UA" sz="2400" b="1" dirty="0" smtClean="0">
                <a:solidFill>
                  <a:schemeClr val="bg1"/>
                </a:solidFill>
              </a:rPr>
              <a:t>текст</a:t>
            </a:r>
            <a:endParaRPr lang="uk-UA" sz="2400" b="1" dirty="0">
              <a:solidFill>
                <a:schemeClr val="bg1"/>
              </a:solidFill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823133" y="2060848"/>
            <a:ext cx="2952328" cy="2288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верхній колонтитул</a:t>
            </a:r>
            <a:endParaRPr lang="uk-UA" sz="2000" b="1" dirty="0">
              <a:solidFill>
                <a:schemeClr val="bg1"/>
              </a:solidFill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827584" y="6368542"/>
            <a:ext cx="2952328" cy="2288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нижній колонтитул</a:t>
            </a:r>
            <a:endParaRPr lang="uk-UA" sz="2000" b="1" dirty="0">
              <a:solidFill>
                <a:schemeClr val="bg1"/>
              </a:solidFill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4247964" y="2636912"/>
            <a:ext cx="4608512" cy="4025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5113" algn="just"/>
            <a:r>
              <a:rPr lang="uk-UA" sz="2400" b="1" dirty="0">
                <a:solidFill>
                  <a:srgbClr val="0000CC"/>
                </a:solidFill>
              </a:rPr>
              <a:t>Колонтитул </a:t>
            </a:r>
            <a:r>
              <a:rPr lang="uk-UA" sz="2400" b="1" dirty="0">
                <a:solidFill>
                  <a:srgbClr val="00B0F0"/>
                </a:solidFill>
              </a:rPr>
              <a:t>- дані, які розміщуються над (під) текстом кожної сторінки. </a:t>
            </a:r>
            <a:endParaRPr lang="uk-UA" sz="2400" b="1" dirty="0" smtClean="0">
              <a:solidFill>
                <a:srgbClr val="00B0F0"/>
              </a:solidFill>
            </a:endParaRPr>
          </a:p>
          <a:p>
            <a:pPr indent="265113" algn="just">
              <a:spcBef>
                <a:spcPts val="600"/>
              </a:spcBef>
            </a:pPr>
            <a:r>
              <a:rPr lang="uk-UA" sz="2000" b="1" dirty="0" smtClean="0">
                <a:solidFill>
                  <a:srgbClr val="00B0F0"/>
                </a:solidFill>
              </a:rPr>
              <a:t>Ці </a:t>
            </a:r>
            <a:r>
              <a:rPr lang="uk-UA" sz="2000" b="1" dirty="0">
                <a:solidFill>
                  <a:srgbClr val="00B0F0"/>
                </a:solidFill>
              </a:rPr>
              <a:t>дані можуть включати </a:t>
            </a:r>
            <a:r>
              <a:rPr lang="uk-UA" sz="2000" b="1" dirty="0" smtClean="0">
                <a:solidFill>
                  <a:srgbClr val="00B0F0"/>
                </a:solidFill>
              </a:rPr>
              <a:t>текст (назву </a:t>
            </a:r>
            <a:r>
              <a:rPr lang="uk-UA" sz="2000" b="1" dirty="0">
                <a:solidFill>
                  <a:srgbClr val="00B0F0"/>
                </a:solidFill>
              </a:rPr>
              <a:t>документа, прізвище автора, дату створення </a:t>
            </a:r>
            <a:r>
              <a:rPr lang="uk-UA" sz="2000" b="1" dirty="0" smtClean="0">
                <a:solidFill>
                  <a:srgbClr val="00B0F0"/>
                </a:solidFill>
              </a:rPr>
              <a:t>документа, номера </a:t>
            </a:r>
            <a:r>
              <a:rPr lang="uk-UA" sz="2000" b="1" dirty="0">
                <a:solidFill>
                  <a:srgbClr val="00B0F0"/>
                </a:solidFill>
              </a:rPr>
              <a:t>сторінки</a:t>
            </a:r>
            <a:r>
              <a:rPr lang="uk-UA" sz="2000" b="1" dirty="0" smtClean="0">
                <a:solidFill>
                  <a:srgbClr val="00B0F0"/>
                </a:solidFill>
              </a:rPr>
              <a:t>…) і графіку (логотип фірми, оздоблювальні елементи…) . </a:t>
            </a:r>
          </a:p>
          <a:p>
            <a:pPr indent="265113" algn="just"/>
            <a:r>
              <a:rPr lang="uk-UA" sz="2000" b="1" dirty="0">
                <a:solidFill>
                  <a:srgbClr val="00B0F0"/>
                </a:solidFill>
              </a:rPr>
              <a:t>Колонтитули </a:t>
            </a:r>
            <a:r>
              <a:rPr lang="uk-UA" sz="2000" b="1" i="1" dirty="0">
                <a:solidFill>
                  <a:srgbClr val="0000CC"/>
                </a:solidFill>
              </a:rPr>
              <a:t>автоматично відтворюються</a:t>
            </a:r>
            <a:r>
              <a:rPr lang="uk-UA" sz="2000" b="1" dirty="0">
                <a:solidFill>
                  <a:srgbClr val="00B0F0"/>
                </a:solidFill>
              </a:rPr>
              <a:t> на кожній сторінці документу.</a:t>
            </a:r>
            <a:endParaRPr lang="ru-RU" sz="2000" b="1" dirty="0">
              <a:solidFill>
                <a:srgbClr val="00B0F0"/>
              </a:solidFill>
            </a:endParaRPr>
          </a:p>
          <a:p>
            <a:pPr indent="265113" algn="just"/>
            <a:r>
              <a:rPr lang="uk-UA" sz="2000" b="1" i="1" dirty="0" smtClean="0">
                <a:solidFill>
                  <a:srgbClr val="00B0F0"/>
                </a:solidFill>
              </a:rPr>
              <a:t>Колонтитул </a:t>
            </a:r>
            <a:r>
              <a:rPr lang="uk-UA" sz="2000" b="1" i="1" dirty="0" smtClean="0">
                <a:solidFill>
                  <a:srgbClr val="0000CC"/>
                </a:solidFill>
              </a:rPr>
              <a:t>не</a:t>
            </a:r>
            <a:r>
              <a:rPr lang="uk-UA" sz="2000" b="1" dirty="0" smtClean="0">
                <a:solidFill>
                  <a:srgbClr val="0000CC"/>
                </a:solidFill>
              </a:rPr>
              <a:t> </a:t>
            </a:r>
            <a:r>
              <a:rPr lang="uk-UA" sz="2000" b="1" i="1" dirty="0" smtClean="0">
                <a:solidFill>
                  <a:srgbClr val="0000CC"/>
                </a:solidFill>
              </a:rPr>
              <a:t>завжди </a:t>
            </a:r>
            <a:r>
              <a:rPr lang="uk-UA" sz="2000" b="1" i="1" dirty="0" smtClean="0">
                <a:solidFill>
                  <a:srgbClr val="00B0F0"/>
                </a:solidFill>
              </a:rPr>
              <a:t>заповнюється.</a:t>
            </a:r>
            <a:endParaRPr lang="ru-RU" sz="2000" b="1" i="1" dirty="0">
              <a:solidFill>
                <a:srgbClr val="00B0F0"/>
              </a:solidFill>
            </a:endParaRPr>
          </a:p>
        </p:txBody>
      </p:sp>
      <p:sp>
        <p:nvSpPr>
          <p:cNvPr id="13" name="Прямокутник 12"/>
          <p:cNvSpPr/>
          <p:nvPr/>
        </p:nvSpPr>
        <p:spPr>
          <a:xfrm>
            <a:off x="4139952" y="2504005"/>
            <a:ext cx="4824536" cy="3650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5113"/>
            <a:r>
              <a:rPr lang="uk-UA" sz="2400" b="1" dirty="0" smtClean="0">
                <a:solidFill>
                  <a:srgbClr val="0000CC"/>
                </a:solidFill>
              </a:rPr>
              <a:t>Виноска</a:t>
            </a:r>
            <a:r>
              <a:rPr lang="uk-UA" sz="2400" b="1" dirty="0" smtClean="0">
                <a:solidFill>
                  <a:srgbClr val="00B0F0"/>
                </a:solidFill>
              </a:rPr>
              <a:t> — це текст-пояснення до слова або словосполучення. </a:t>
            </a:r>
          </a:p>
          <a:p>
            <a:pPr indent="265113"/>
            <a:endParaRPr lang="uk-UA" sz="2000" b="1" dirty="0" smtClean="0">
              <a:solidFill>
                <a:srgbClr val="00B0F0"/>
              </a:solidFill>
            </a:endParaRPr>
          </a:p>
          <a:p>
            <a:pPr indent="265113"/>
            <a:r>
              <a:rPr lang="uk-UA" sz="2000" b="1" dirty="0" smtClean="0">
                <a:solidFill>
                  <a:srgbClr val="00B0F0"/>
                </a:solidFill>
              </a:rPr>
              <a:t>Її зазвичай розташовують: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uk-UA" sz="2000" b="1" dirty="0" smtClean="0">
                <a:solidFill>
                  <a:srgbClr val="00B0F0"/>
                </a:solidFill>
              </a:rPr>
              <a:t>або внизу сторінки і відмежовують від основного тексту горизонтальною рискою;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uk-UA" sz="2000" b="1" dirty="0" smtClean="0">
                <a:solidFill>
                  <a:srgbClr val="00B0F0"/>
                </a:solidFill>
              </a:rPr>
              <a:t>або наприкінці тексту.</a:t>
            </a:r>
          </a:p>
          <a:p>
            <a:pPr lvl="0" indent="265113"/>
            <a:endParaRPr lang="uk-UA" sz="2000" b="1" dirty="0" smtClean="0">
              <a:solidFill>
                <a:srgbClr val="00B0F0"/>
              </a:solidFill>
            </a:endParaRPr>
          </a:p>
          <a:p>
            <a:pPr lvl="0" indent="363538" algn="just"/>
            <a:r>
              <a:rPr lang="uk-UA" sz="2000" b="1" i="1" dirty="0" smtClean="0">
                <a:solidFill>
                  <a:srgbClr val="00B0F0"/>
                </a:solidFill>
              </a:rPr>
              <a:t>Виноску використовують </a:t>
            </a:r>
            <a:r>
              <a:rPr lang="uk-UA" sz="2000" b="1" i="1" dirty="0" smtClean="0">
                <a:solidFill>
                  <a:srgbClr val="0000CC"/>
                </a:solidFill>
              </a:rPr>
              <a:t>при необхідності</a:t>
            </a:r>
            <a:r>
              <a:rPr lang="uk-UA" sz="2000" b="1" i="1" dirty="0" smtClean="0">
                <a:solidFill>
                  <a:srgbClr val="00B0F0"/>
                </a:solidFill>
              </a:rPr>
              <a:t> уточнення.</a:t>
            </a:r>
            <a:endParaRPr lang="uk-UA" sz="2000" b="1" i="1" dirty="0">
              <a:solidFill>
                <a:srgbClr val="00B0F0"/>
              </a:solidFill>
            </a:endParaRPr>
          </a:p>
          <a:p>
            <a:pPr lvl="0"/>
            <a:endParaRPr lang="uk-UA" sz="2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2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3" grpId="2"/>
      <p:bldP spid="4" grpId="0"/>
      <p:bldP spid="5" grpId="0"/>
      <p:bldP spid="6" grpId="0"/>
      <p:bldP spid="8" grpId="0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/>
          <a:lstStyle/>
          <a:p>
            <a:pPr algn="l"/>
            <a:r>
              <a:rPr lang="uk-UA" b="1" dirty="0" smtClean="0"/>
              <a:t>Створення колонтитулів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268760"/>
            <a:ext cx="85689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600" b="1" dirty="0" smtClean="0">
                <a:solidFill>
                  <a:srgbClr val="0070C0"/>
                </a:solidFill>
              </a:rPr>
              <a:t>Щоб додати до сторінки верхній (нижній) колонтитул потрібно:</a:t>
            </a:r>
            <a:endParaRPr lang="uk-UA" sz="26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717032"/>
            <a:ext cx="9036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>
                <a:solidFill>
                  <a:srgbClr val="0000CC"/>
                </a:solidFill>
              </a:rPr>
              <a:t>а</a:t>
            </a:r>
            <a:r>
              <a:rPr lang="uk-UA" sz="2400" b="1" dirty="0" smtClean="0">
                <a:solidFill>
                  <a:srgbClr val="0000CC"/>
                </a:solidFill>
              </a:rPr>
              <a:t>) 1. Стрічка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вкладка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Вставлення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група </a:t>
            </a:r>
            <a:r>
              <a:rPr lang="uk-UA" sz="2400" b="1" i="1" dirty="0" smtClean="0">
                <a:solidFill>
                  <a:srgbClr val="0000CC"/>
                </a:solidFill>
                <a:sym typeface="Wingdings"/>
              </a:rPr>
              <a:t>Колонтитули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кнопка</a:t>
            </a:r>
            <a:r>
              <a:rPr lang="uk-UA" sz="2400" b="1" i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</a:rPr>
              <a:t>Верхній (Нижній) колонтитул</a:t>
            </a:r>
            <a:endParaRPr lang="uk-UA" sz="2400" b="1" dirty="0">
              <a:solidFill>
                <a:srgbClr val="0000CC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348880"/>
            <a:ext cx="8999984" cy="116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круглений прямокутник 5"/>
          <p:cNvSpPr/>
          <p:nvPr/>
        </p:nvSpPr>
        <p:spPr>
          <a:xfrm>
            <a:off x="1403648" y="2348880"/>
            <a:ext cx="864096" cy="28803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круглений прямокутник 6"/>
          <p:cNvSpPr/>
          <p:nvPr/>
        </p:nvSpPr>
        <p:spPr>
          <a:xfrm>
            <a:off x="6733256" y="2636912"/>
            <a:ext cx="2231232" cy="8778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1520" y="4437112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 smtClean="0">
                <a:solidFill>
                  <a:srgbClr val="0000CC"/>
                </a:solidFill>
              </a:rPr>
              <a:t>2. </a:t>
            </a:r>
            <a:r>
              <a:rPr lang="uk-UA" sz="2400" b="1" dirty="0" smtClean="0">
                <a:solidFill>
                  <a:srgbClr val="0070C0"/>
                </a:solidFill>
              </a:rPr>
              <a:t>Вибрати в списку </a:t>
            </a:r>
            <a:r>
              <a:rPr lang="uk-UA" sz="2400" b="1" dirty="0">
                <a:solidFill>
                  <a:srgbClr val="0070C0"/>
                </a:solidFill>
              </a:rPr>
              <a:t>різновид </a:t>
            </a:r>
            <a:r>
              <a:rPr lang="uk-UA" sz="2400" b="1" dirty="0" smtClean="0">
                <a:solidFill>
                  <a:srgbClr val="0070C0"/>
                </a:solidFill>
              </a:rPr>
              <a:t>оформлення </a:t>
            </a:r>
            <a:endParaRPr lang="uk-UA" sz="2400" b="1" dirty="0">
              <a:solidFill>
                <a:srgbClr val="0070C0"/>
              </a:solidFill>
            </a:endParaRPr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6732240" y="2623134"/>
            <a:ext cx="839474" cy="8778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/>
          <p:nvPr/>
        </p:nvPicPr>
        <p:blipFill rotWithShape="1">
          <a:blip r:embed="rId3"/>
          <a:srcRect r="82630" b="88604"/>
          <a:stretch/>
        </p:blipFill>
        <p:spPr bwMode="auto">
          <a:xfrm>
            <a:off x="6800504" y="2636912"/>
            <a:ext cx="702945" cy="72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3"/>
          <a:srcRect t="11577" b="55749"/>
          <a:stretch/>
        </p:blipFill>
        <p:spPr bwMode="auto">
          <a:xfrm>
            <a:off x="3491880" y="3356992"/>
            <a:ext cx="4049395" cy="18150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3"/>
          <a:srcRect t="79946"/>
          <a:stretch/>
        </p:blipFill>
        <p:spPr bwMode="auto">
          <a:xfrm>
            <a:off x="3491880" y="5229200"/>
            <a:ext cx="4049395" cy="11139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1520" y="4841284"/>
            <a:ext cx="86409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1938" indent="-261938" algn="just"/>
            <a:r>
              <a:rPr lang="uk-UA" sz="2200" b="1" dirty="0">
                <a:solidFill>
                  <a:srgbClr val="0070C0"/>
                </a:solidFill>
              </a:rPr>
              <a:t>На </a:t>
            </a:r>
            <a:r>
              <a:rPr lang="uk-UA" sz="2200" b="1" dirty="0">
                <a:solidFill>
                  <a:srgbClr val="0000CC"/>
                </a:solidFill>
              </a:rPr>
              <a:t>Стрічці</a:t>
            </a:r>
            <a:r>
              <a:rPr lang="uk-UA" sz="2200" b="1" dirty="0">
                <a:solidFill>
                  <a:srgbClr val="0070C0"/>
                </a:solidFill>
              </a:rPr>
              <a:t> з'явиться </a:t>
            </a:r>
            <a:r>
              <a:rPr lang="uk-UA" sz="2200" b="1" dirty="0">
                <a:solidFill>
                  <a:srgbClr val="0000CC"/>
                </a:solidFill>
              </a:rPr>
              <a:t>Знаряддя для колонтитулів. </a:t>
            </a:r>
            <a:r>
              <a:rPr lang="uk-UA" sz="2200" b="1" dirty="0">
                <a:solidFill>
                  <a:srgbClr val="0070C0"/>
                </a:solidFill>
              </a:rPr>
              <a:t>На сторінці з'являться </a:t>
            </a:r>
            <a:r>
              <a:rPr lang="uk-UA" sz="2200" b="1" i="1" dirty="0">
                <a:solidFill>
                  <a:srgbClr val="0000CC"/>
                </a:solidFill>
              </a:rPr>
              <a:t>Області колонтитулів </a:t>
            </a:r>
            <a:r>
              <a:rPr lang="uk-UA" sz="2200" b="1" dirty="0">
                <a:solidFill>
                  <a:srgbClr val="0070C0"/>
                </a:solidFill>
              </a:rPr>
              <a:t>обмежені штриховими лініями, що не друкуються</a:t>
            </a:r>
            <a:r>
              <a:rPr lang="ru-RU" sz="2200" b="1" dirty="0">
                <a:solidFill>
                  <a:srgbClr val="0070C0"/>
                </a:solidFill>
              </a:rPr>
              <a:t>.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9" y="6143968"/>
            <a:ext cx="576064" cy="59740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51519" y="6207695"/>
            <a:ext cx="690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>
                <a:solidFill>
                  <a:srgbClr val="0000CC"/>
                </a:solidFill>
              </a:rPr>
              <a:t>4</a:t>
            </a:r>
            <a:r>
              <a:rPr lang="uk-UA" sz="2400" b="1" dirty="0" smtClean="0">
                <a:solidFill>
                  <a:srgbClr val="0000CC"/>
                </a:solidFill>
              </a:rPr>
              <a:t>. </a:t>
            </a:r>
            <a:r>
              <a:rPr lang="uk-UA" sz="2400" b="1" dirty="0" smtClean="0">
                <a:solidFill>
                  <a:srgbClr val="0070C0"/>
                </a:solidFill>
              </a:rPr>
              <a:t>Для повернення в документ натиснути </a:t>
            </a:r>
            <a:r>
              <a:rPr lang="uk-UA" sz="2400" b="1" i="1" dirty="0" smtClean="0">
                <a:solidFill>
                  <a:srgbClr val="0070C0"/>
                </a:solidFill>
              </a:rPr>
              <a:t>кнопку </a:t>
            </a:r>
            <a:endParaRPr lang="uk-UA" sz="2400" b="1" i="1" dirty="0">
              <a:solidFill>
                <a:srgbClr val="0070C0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5437"/>
            <a:ext cx="9000000" cy="1075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Округлений прямокутник 16"/>
          <p:cNvSpPr/>
          <p:nvPr/>
        </p:nvSpPr>
        <p:spPr>
          <a:xfrm>
            <a:off x="5292080" y="2348880"/>
            <a:ext cx="1440160" cy="43200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51520" y="5847655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>
                <a:solidFill>
                  <a:srgbClr val="0000CC"/>
                </a:solidFill>
              </a:rPr>
              <a:t>3</a:t>
            </a:r>
            <a:r>
              <a:rPr lang="uk-UA" sz="2400" b="1" dirty="0" smtClean="0">
                <a:solidFill>
                  <a:srgbClr val="0000CC"/>
                </a:solidFill>
              </a:rPr>
              <a:t>. </a:t>
            </a:r>
            <a:r>
              <a:rPr lang="uk-UA" sz="2400" b="1" dirty="0" smtClean="0">
                <a:solidFill>
                  <a:srgbClr val="0070C0"/>
                </a:solidFill>
              </a:rPr>
              <a:t>Ввести потрібну інформацію в колонтитул </a:t>
            </a:r>
            <a:endParaRPr lang="uk-UA" sz="2400" b="1" dirty="0">
              <a:solidFill>
                <a:srgbClr val="0070C0"/>
              </a:solidFill>
            </a:endParaRPr>
          </a:p>
        </p:txBody>
      </p:sp>
      <p:sp>
        <p:nvSpPr>
          <p:cNvPr id="19" name="Округлений прямокутник 18"/>
          <p:cNvSpPr/>
          <p:nvPr/>
        </p:nvSpPr>
        <p:spPr>
          <a:xfrm>
            <a:off x="8264707" y="2715832"/>
            <a:ext cx="720080" cy="76796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33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 animBg="1"/>
      <p:bldP spid="6" grpId="1" animBg="1"/>
      <p:bldP spid="7" grpId="0" animBg="1"/>
      <p:bldP spid="7" grpId="1" animBg="1"/>
      <p:bldP spid="8" grpId="0"/>
      <p:bldP spid="9" grpId="0" animBg="1"/>
      <p:bldP spid="9" grpId="1" animBg="1"/>
      <p:bldP spid="13" grpId="0"/>
      <p:bldP spid="15" grpId="0"/>
      <p:bldP spid="17" grpId="0" animBg="1"/>
      <p:bldP spid="17" grpId="1" animBg="1"/>
      <p:bldP spid="18" grpId="0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/>
          <a:lstStyle/>
          <a:p>
            <a:pPr algn="l"/>
            <a:r>
              <a:rPr lang="uk-UA" b="1" dirty="0" smtClean="0"/>
              <a:t>Створення колонтитулів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268760"/>
            <a:ext cx="85689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600" b="1" dirty="0" smtClean="0">
                <a:solidFill>
                  <a:srgbClr val="0070C0"/>
                </a:solidFill>
              </a:rPr>
              <a:t>Щоб додати до сторінки верхній (нижній) колонтитул потрібно:</a:t>
            </a:r>
            <a:endParaRPr lang="uk-UA" sz="26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861048"/>
            <a:ext cx="9036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>
                <a:solidFill>
                  <a:srgbClr val="0000CC"/>
                </a:solidFill>
              </a:rPr>
              <a:t>б</a:t>
            </a:r>
            <a:r>
              <a:rPr lang="uk-UA" sz="2400" b="1" dirty="0" smtClean="0">
                <a:solidFill>
                  <a:srgbClr val="0000CC"/>
                </a:solidFill>
              </a:rPr>
              <a:t>) 1. </a:t>
            </a:r>
            <a:r>
              <a:rPr lang="uk-UA" sz="2400" b="1" dirty="0" smtClean="0">
                <a:solidFill>
                  <a:srgbClr val="0070C0"/>
                </a:solidFill>
              </a:rPr>
              <a:t>Двічі </a:t>
            </a:r>
            <a:r>
              <a:rPr lang="uk-UA" sz="2400" b="1" dirty="0" err="1" smtClean="0">
                <a:solidFill>
                  <a:srgbClr val="0070C0"/>
                </a:solidFill>
              </a:rPr>
              <a:t>клікнути</a:t>
            </a:r>
            <a:r>
              <a:rPr lang="uk-UA" sz="2400" b="1" dirty="0" smtClean="0">
                <a:solidFill>
                  <a:srgbClr val="0070C0"/>
                </a:solidFill>
              </a:rPr>
              <a:t> на верхньому (нижньому) полі сторінки.</a:t>
            </a:r>
            <a:endParaRPr lang="uk-UA" sz="2400" b="1" dirty="0">
              <a:solidFill>
                <a:srgbClr val="0070C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348880"/>
            <a:ext cx="8999984" cy="116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2232" y="4293096"/>
            <a:ext cx="8692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1938" indent="-261938" algn="just"/>
            <a:r>
              <a:rPr lang="uk-UA" sz="2200" b="1" dirty="0" smtClean="0">
                <a:solidFill>
                  <a:srgbClr val="0070C0"/>
                </a:solidFill>
              </a:rPr>
              <a:t>На </a:t>
            </a:r>
            <a:r>
              <a:rPr lang="uk-UA" sz="2200" b="1" dirty="0" smtClean="0">
                <a:solidFill>
                  <a:srgbClr val="0000CC"/>
                </a:solidFill>
              </a:rPr>
              <a:t>Стрічці</a:t>
            </a:r>
            <a:r>
              <a:rPr lang="uk-UA" sz="2200" b="1" dirty="0" smtClean="0">
                <a:solidFill>
                  <a:srgbClr val="0070C0"/>
                </a:solidFill>
              </a:rPr>
              <a:t> з'явиться </a:t>
            </a:r>
            <a:r>
              <a:rPr lang="uk-UA" sz="2200" b="1" dirty="0" smtClean="0">
                <a:solidFill>
                  <a:srgbClr val="0000CC"/>
                </a:solidFill>
              </a:rPr>
              <a:t>Знаряддя для колонтитулів. </a:t>
            </a:r>
            <a:r>
              <a:rPr lang="uk-UA" sz="2200" b="1" dirty="0" smtClean="0">
                <a:solidFill>
                  <a:srgbClr val="0070C0"/>
                </a:solidFill>
              </a:rPr>
              <a:t>На сторінці з'являться </a:t>
            </a:r>
            <a:r>
              <a:rPr lang="uk-UA" sz="2200" b="1" i="1" dirty="0" smtClean="0">
                <a:solidFill>
                  <a:srgbClr val="0000CC"/>
                </a:solidFill>
              </a:rPr>
              <a:t>Області колонтитулів </a:t>
            </a:r>
            <a:r>
              <a:rPr lang="uk-UA" sz="2200" b="1" dirty="0" smtClean="0">
                <a:solidFill>
                  <a:srgbClr val="0070C0"/>
                </a:solidFill>
              </a:rPr>
              <a:t>обмежені штриховими лініями, що не друкуються</a:t>
            </a:r>
            <a:r>
              <a:rPr lang="ru-RU" sz="2200" b="1" dirty="0" smtClean="0">
                <a:solidFill>
                  <a:srgbClr val="0070C0"/>
                </a:solidFill>
              </a:rPr>
              <a:t>.</a:t>
            </a:r>
            <a:endParaRPr lang="uk-UA" sz="2400" b="1" dirty="0">
              <a:solidFill>
                <a:srgbClr val="0000CC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343599"/>
            <a:ext cx="8783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>
                <a:solidFill>
                  <a:srgbClr val="0000CC"/>
                </a:solidFill>
              </a:rPr>
              <a:t>2</a:t>
            </a:r>
            <a:r>
              <a:rPr lang="uk-UA" sz="2400" b="1" dirty="0" smtClean="0">
                <a:solidFill>
                  <a:srgbClr val="0000CC"/>
                </a:solidFill>
              </a:rPr>
              <a:t>. </a:t>
            </a:r>
            <a:r>
              <a:rPr lang="uk-UA" sz="2400" b="1" dirty="0" smtClean="0">
                <a:solidFill>
                  <a:srgbClr val="0070C0"/>
                </a:solidFill>
              </a:rPr>
              <a:t>Вибрати потрібний колонтитул, ввести потрібну інформацію </a:t>
            </a:r>
            <a:endParaRPr lang="uk-UA" sz="2400" b="1" dirty="0">
              <a:solidFill>
                <a:srgbClr val="0070C0"/>
              </a:solidFill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360" y="5805264"/>
            <a:ext cx="771525" cy="80010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51520" y="5838363"/>
            <a:ext cx="4427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/>
            <a:r>
              <a:rPr lang="uk-UA" sz="2400" b="1" dirty="0">
                <a:solidFill>
                  <a:srgbClr val="0000CC"/>
                </a:solidFill>
              </a:rPr>
              <a:t>3</a:t>
            </a:r>
            <a:r>
              <a:rPr lang="uk-UA" sz="2400" b="1" dirty="0" smtClean="0">
                <a:solidFill>
                  <a:srgbClr val="0000CC"/>
                </a:solidFill>
              </a:rPr>
              <a:t>. </a:t>
            </a:r>
            <a:r>
              <a:rPr lang="uk-UA" sz="2400" b="1" dirty="0" smtClean="0">
                <a:solidFill>
                  <a:srgbClr val="0070C0"/>
                </a:solidFill>
              </a:rPr>
              <a:t>Для повернення в документ </a:t>
            </a:r>
          </a:p>
          <a:p>
            <a:pPr marL="539750" indent="-266700"/>
            <a:r>
              <a:rPr lang="uk-UA" sz="2400" b="1" dirty="0" smtClean="0">
                <a:solidFill>
                  <a:srgbClr val="0070C0"/>
                </a:solidFill>
              </a:rPr>
              <a:t>натиснути </a:t>
            </a:r>
            <a:r>
              <a:rPr lang="uk-UA" sz="2400" b="1" dirty="0">
                <a:solidFill>
                  <a:srgbClr val="0070C0"/>
                </a:solidFill>
              </a:rPr>
              <a:t>на </a:t>
            </a:r>
            <a:r>
              <a:rPr lang="uk-UA" sz="2400" b="1" dirty="0">
                <a:solidFill>
                  <a:srgbClr val="0000CC"/>
                </a:solidFill>
              </a:rPr>
              <a:t>Стрічці</a:t>
            </a:r>
            <a:r>
              <a:rPr lang="uk-UA" sz="2400" b="1" dirty="0">
                <a:solidFill>
                  <a:srgbClr val="0070C0"/>
                </a:solidFill>
              </a:rPr>
              <a:t> </a:t>
            </a:r>
            <a:r>
              <a:rPr lang="uk-UA" sz="2400" b="1" i="1" dirty="0">
                <a:solidFill>
                  <a:srgbClr val="0070C0"/>
                </a:solidFill>
              </a:rPr>
              <a:t>кнопку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08229"/>
            <a:ext cx="9000000" cy="1075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круглений прямокутник 5"/>
          <p:cNvSpPr/>
          <p:nvPr/>
        </p:nvSpPr>
        <p:spPr>
          <a:xfrm>
            <a:off x="5292080" y="2348880"/>
            <a:ext cx="1440160" cy="43200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круглений прямокутник 16"/>
          <p:cNvSpPr/>
          <p:nvPr/>
        </p:nvSpPr>
        <p:spPr>
          <a:xfrm>
            <a:off x="8264707" y="2715832"/>
            <a:ext cx="720080" cy="76796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5693186"/>
            <a:ext cx="817843" cy="794841"/>
          </a:xfrm>
          <a:prstGeom prst="rect">
            <a:avLst/>
          </a:prstGeom>
        </p:spPr>
      </p:pic>
      <p:sp>
        <p:nvSpPr>
          <p:cNvPr id="18" name="TextBox 17">
            <a:hlinkClick r:id="rId5" action="ppaction://hlinksldjump"/>
          </p:cNvPr>
          <p:cNvSpPr txBox="1"/>
          <p:nvPr/>
        </p:nvSpPr>
        <p:spPr>
          <a:xfrm>
            <a:off x="7848872" y="6413266"/>
            <a:ext cx="1295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000" dirty="0" smtClean="0"/>
              <a:t>Для тих, хто хоче знати більше</a:t>
            </a:r>
            <a:endParaRPr lang="uk-UA" sz="1000" dirty="0"/>
          </a:p>
        </p:txBody>
      </p:sp>
    </p:spTree>
    <p:extLst>
      <p:ext uri="{BB962C8B-B14F-4D97-AF65-F5344CB8AC3E}">
        <p14:creationId xmlns:p14="http://schemas.microsoft.com/office/powerpoint/2010/main" val="92705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3" grpId="0"/>
      <p:bldP spid="15" grpId="0"/>
      <p:bldP spid="6" grpId="0" animBg="1"/>
      <p:bldP spid="6" grpId="1" animBg="1"/>
      <p:bldP spid="17" grpId="0" animBg="1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/>
              <a:t>Видалення</a:t>
            </a:r>
            <a:endParaRPr lang="uk-UA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758091"/>
            <a:ext cx="8999984" cy="116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круглений прямокутник 6"/>
          <p:cNvSpPr/>
          <p:nvPr/>
        </p:nvSpPr>
        <p:spPr>
          <a:xfrm>
            <a:off x="1403648" y="1758091"/>
            <a:ext cx="864096" cy="28803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/>
          <p:nvPr/>
        </p:nvPicPr>
        <p:blipFill rotWithShape="1">
          <a:blip r:embed="rId3"/>
          <a:srcRect r="82630" b="88604"/>
          <a:stretch/>
        </p:blipFill>
        <p:spPr bwMode="auto">
          <a:xfrm>
            <a:off x="6800504" y="1988840"/>
            <a:ext cx="702945" cy="72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Округлений прямокутник 7"/>
          <p:cNvSpPr/>
          <p:nvPr/>
        </p:nvSpPr>
        <p:spPr>
          <a:xfrm>
            <a:off x="6733256" y="2047070"/>
            <a:ext cx="2231232" cy="8778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круглений прямокутник 8"/>
          <p:cNvSpPr/>
          <p:nvPr/>
        </p:nvSpPr>
        <p:spPr>
          <a:xfrm>
            <a:off x="8243226" y="2047070"/>
            <a:ext cx="645325" cy="8778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/>
          <p:nvPr/>
        </p:nvPicPr>
        <p:blipFill rotWithShape="1">
          <a:blip r:embed="rId4"/>
          <a:srcRect r="70831" b="67371"/>
          <a:stretch/>
        </p:blipFill>
        <p:spPr bwMode="auto">
          <a:xfrm>
            <a:off x="8279820" y="2060848"/>
            <a:ext cx="572135" cy="6636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23920" y="5507028"/>
            <a:ext cx="88924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lvl="0" indent="-539750"/>
            <a:r>
              <a:rPr lang="uk-UA" sz="2400" b="1" dirty="0" smtClean="0">
                <a:solidFill>
                  <a:srgbClr val="0000CC"/>
                </a:solidFill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</a:rPr>
              <a:t>Стрічка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вкладка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Вставлення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група </a:t>
            </a:r>
            <a:r>
              <a:rPr lang="uk-UA" sz="2400" b="1" i="1" dirty="0" smtClean="0">
                <a:solidFill>
                  <a:srgbClr val="0000CC"/>
                </a:solidFill>
                <a:sym typeface="Wingdings"/>
              </a:rPr>
              <a:t>Колонтитули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кнопка</a:t>
            </a:r>
            <a:r>
              <a:rPr lang="uk-UA" sz="2400" b="1" i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</a:rPr>
              <a:t>Номер </a:t>
            </a:r>
            <a:r>
              <a:rPr lang="uk-UA" sz="2400" b="1" dirty="0" smtClean="0">
                <a:solidFill>
                  <a:srgbClr val="0000CC"/>
                </a:solidFill>
              </a:rPr>
              <a:t>сторінки </a:t>
            </a:r>
            <a:r>
              <a:rPr lang="uk-UA" sz="2400" b="1" dirty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i="1" dirty="0">
                <a:solidFill>
                  <a:srgbClr val="0070C0"/>
                </a:solidFill>
              </a:rPr>
              <a:t>вказівка</a:t>
            </a:r>
            <a:r>
              <a:rPr lang="uk-UA" sz="2800" b="1" kern="0" dirty="0">
                <a:solidFill>
                  <a:srgbClr val="0070C0"/>
                </a:solidFill>
              </a:rPr>
              <a:t> </a:t>
            </a:r>
            <a:r>
              <a:rPr lang="uk-UA" sz="2400" b="1" dirty="0">
                <a:solidFill>
                  <a:srgbClr val="0000CC"/>
                </a:solidFill>
              </a:rPr>
              <a:t>Видалити номери сторінок</a:t>
            </a:r>
            <a:r>
              <a:rPr lang="uk-UA" sz="2400" b="1" dirty="0" smtClean="0">
                <a:solidFill>
                  <a:srgbClr val="0000CC"/>
                </a:solidFill>
              </a:rPr>
              <a:t>.</a:t>
            </a:r>
            <a:endParaRPr lang="uk-UA" sz="2400" b="1" dirty="0">
              <a:solidFill>
                <a:srgbClr val="00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008" y="3391252"/>
            <a:ext cx="903649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lvl="0" indent="-539750"/>
            <a:r>
              <a:rPr lang="uk-UA" sz="2400" b="1" dirty="0" smtClean="0">
                <a:solidFill>
                  <a:srgbClr val="0000CC"/>
                </a:solidFill>
              </a:rPr>
              <a:t>Стрічка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вкладка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  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Вставлення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 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група </a:t>
            </a:r>
            <a:r>
              <a:rPr lang="uk-UA" sz="2400" b="1" i="1" dirty="0" smtClean="0">
                <a:solidFill>
                  <a:srgbClr val="0000CC"/>
                </a:solidFill>
                <a:sym typeface="Wingdings"/>
              </a:rPr>
              <a:t>Колонтитули</a:t>
            </a:r>
            <a:r>
              <a:rPr lang="uk-UA" sz="2400" b="1" dirty="0" smtClean="0">
                <a:solidFill>
                  <a:srgbClr val="0000CC"/>
                </a:solidFill>
                <a:sym typeface="Wingdings"/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кнопка</a:t>
            </a:r>
            <a:r>
              <a:rPr lang="uk-UA" sz="2400" b="1" i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00CC"/>
                </a:solidFill>
              </a:rPr>
              <a:t>Верхній (Нижній) </a:t>
            </a:r>
            <a:r>
              <a:rPr lang="uk-UA" sz="2400" b="1" dirty="0">
                <a:solidFill>
                  <a:srgbClr val="0000CC"/>
                </a:solidFill>
              </a:rPr>
              <a:t>колонтитул </a:t>
            </a:r>
            <a:r>
              <a:rPr lang="uk-UA" sz="24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400" b="1" i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uk-UA" sz="2400" b="1" i="1" dirty="0">
                <a:solidFill>
                  <a:srgbClr val="0070C0"/>
                </a:solidFill>
              </a:rPr>
              <a:t>вказівка</a:t>
            </a:r>
            <a:r>
              <a:rPr lang="uk-UA" sz="2800" b="1" kern="0" dirty="0">
                <a:solidFill>
                  <a:srgbClr val="0070C0"/>
                </a:solidFill>
              </a:rPr>
              <a:t> </a:t>
            </a:r>
            <a:r>
              <a:rPr lang="uk-UA" sz="2400" b="1" dirty="0">
                <a:solidFill>
                  <a:srgbClr val="0000CC"/>
                </a:solidFill>
              </a:rPr>
              <a:t>Видалити </a:t>
            </a:r>
            <a:r>
              <a:rPr lang="uk-UA" sz="2400" b="1" dirty="0" smtClean="0">
                <a:solidFill>
                  <a:srgbClr val="0000CC"/>
                </a:solidFill>
              </a:rPr>
              <a:t>колонтитул.</a:t>
            </a:r>
            <a:endParaRPr lang="uk-UA" sz="2400" b="1" dirty="0">
              <a:solidFill>
                <a:srgbClr val="00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3920" y="2938722"/>
            <a:ext cx="8568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600" b="1" dirty="0" smtClean="0">
                <a:solidFill>
                  <a:srgbClr val="0070C0"/>
                </a:solidFill>
              </a:rPr>
              <a:t>Щоб </a:t>
            </a:r>
            <a:r>
              <a:rPr lang="uk-UA" sz="2600" b="1" dirty="0" smtClean="0">
                <a:solidFill>
                  <a:srgbClr val="0070C0"/>
                </a:solidFill>
              </a:rPr>
              <a:t>видалити </a:t>
            </a:r>
            <a:r>
              <a:rPr lang="uk-UA" sz="2600" b="1" dirty="0" smtClean="0">
                <a:solidFill>
                  <a:srgbClr val="FF6600"/>
                </a:solidFill>
              </a:rPr>
              <a:t>верхній (нижній) колонтитул </a:t>
            </a:r>
            <a:r>
              <a:rPr lang="uk-UA" sz="2600" b="1" dirty="0" smtClean="0">
                <a:solidFill>
                  <a:srgbClr val="0070C0"/>
                </a:solidFill>
              </a:rPr>
              <a:t>потрібно:</a:t>
            </a:r>
            <a:endParaRPr lang="uk-UA" sz="2600" b="1" dirty="0">
              <a:solidFill>
                <a:srgbClr val="0070C0"/>
              </a:solidFill>
            </a:endParaRPr>
          </a:p>
        </p:txBody>
      </p:sp>
      <p:pic>
        <p:nvPicPr>
          <p:cNvPr id="13" name="Рисунок 12"/>
          <p:cNvPicPr/>
          <p:nvPr/>
        </p:nvPicPr>
        <p:blipFill rotWithShape="1">
          <a:blip r:embed="rId3"/>
          <a:srcRect t="11577" b="55749"/>
          <a:stretch/>
        </p:blipFill>
        <p:spPr bwMode="auto">
          <a:xfrm>
            <a:off x="3419872" y="2747110"/>
            <a:ext cx="4049395" cy="18150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3" name="Округлений прямокутник 7"/>
          <p:cNvSpPr/>
          <p:nvPr/>
        </p:nvSpPr>
        <p:spPr>
          <a:xfrm>
            <a:off x="6733256" y="2060848"/>
            <a:ext cx="2231232" cy="8778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/>
          <p:nvPr/>
        </p:nvPicPr>
        <p:blipFill rotWithShape="1">
          <a:blip r:embed="rId5"/>
          <a:srcRect l="67121" t="269" b="72922"/>
          <a:stretch/>
        </p:blipFill>
        <p:spPr bwMode="auto">
          <a:xfrm>
            <a:off x="6986210" y="2730262"/>
            <a:ext cx="1906270" cy="13246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Округлений прямокутник 8"/>
          <p:cNvSpPr/>
          <p:nvPr/>
        </p:nvSpPr>
        <p:spPr>
          <a:xfrm>
            <a:off x="6986210" y="3799388"/>
            <a:ext cx="1906270" cy="22885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/>
          <p:nvPr/>
        </p:nvPicPr>
        <p:blipFill rotWithShape="1">
          <a:blip r:embed="rId3"/>
          <a:srcRect t="79946"/>
          <a:stretch/>
        </p:blipFill>
        <p:spPr bwMode="auto">
          <a:xfrm>
            <a:off x="3419872" y="4619318"/>
            <a:ext cx="4049395" cy="11139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4948750"/>
            <a:ext cx="61206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600" b="1" kern="0" dirty="0">
                <a:solidFill>
                  <a:srgbClr val="0070C0"/>
                </a:solidFill>
              </a:rPr>
              <a:t>Щоб видалити </a:t>
            </a:r>
            <a:r>
              <a:rPr lang="uk-UA" sz="2600" b="1" kern="0" dirty="0">
                <a:solidFill>
                  <a:srgbClr val="FF6600"/>
                </a:solidFill>
              </a:rPr>
              <a:t>номер </a:t>
            </a:r>
            <a:r>
              <a:rPr lang="uk-UA" sz="2600" b="1" kern="0" dirty="0" smtClean="0">
                <a:solidFill>
                  <a:srgbClr val="FF6600"/>
                </a:solidFill>
              </a:rPr>
              <a:t>сторінки </a:t>
            </a:r>
            <a:r>
              <a:rPr lang="uk-UA" sz="2600" b="1" kern="0" dirty="0" smtClean="0">
                <a:solidFill>
                  <a:srgbClr val="0070C0"/>
                </a:solidFill>
              </a:rPr>
              <a:t>треба:</a:t>
            </a:r>
            <a:endParaRPr lang="uk-UA" sz="2600" dirty="0">
              <a:solidFill>
                <a:srgbClr val="0070C0"/>
              </a:solidFill>
            </a:endParaRPr>
          </a:p>
        </p:txBody>
      </p:sp>
      <p:sp>
        <p:nvSpPr>
          <p:cNvPr id="20" name="Округлений прямокутник 8"/>
          <p:cNvSpPr/>
          <p:nvPr/>
        </p:nvSpPr>
        <p:spPr>
          <a:xfrm>
            <a:off x="6798252" y="2060848"/>
            <a:ext cx="645325" cy="8778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круглений прямокутник 6"/>
          <p:cNvSpPr/>
          <p:nvPr/>
        </p:nvSpPr>
        <p:spPr>
          <a:xfrm>
            <a:off x="3419872" y="5279443"/>
            <a:ext cx="3732104" cy="28803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круглений прямокутник 6"/>
          <p:cNvSpPr/>
          <p:nvPr/>
        </p:nvSpPr>
        <p:spPr>
          <a:xfrm>
            <a:off x="1403648" y="1772816"/>
            <a:ext cx="864096" cy="28803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14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0" grpId="0"/>
      <p:bldP spid="16" grpId="0"/>
      <p:bldP spid="15" grpId="0"/>
      <p:bldP spid="23" grpId="0" animBg="1"/>
      <p:bldP spid="23" grpId="1" animBg="1"/>
      <p:bldP spid="11" grpId="0" animBg="1"/>
      <p:bldP spid="11" grpId="1" animBg="1"/>
      <p:bldP spid="3" grpId="0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68077"/>
            <a:ext cx="87129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1938" algn="just"/>
            <a:r>
              <a:rPr lang="uk-UA" sz="2600" b="1" dirty="0">
                <a:solidFill>
                  <a:srgbClr val="0070C0"/>
                </a:solidFill>
              </a:rPr>
              <a:t>При необхідності визначення різних </a:t>
            </a:r>
            <a:r>
              <a:rPr lang="uk-UA" sz="2600" b="1" dirty="0">
                <a:solidFill>
                  <a:srgbClr val="FF6600"/>
                </a:solidFill>
              </a:rPr>
              <a:t>верхніх</a:t>
            </a:r>
            <a:r>
              <a:rPr lang="uk-UA" sz="2600" b="1" dirty="0">
                <a:solidFill>
                  <a:srgbClr val="0070C0"/>
                </a:solidFill>
              </a:rPr>
              <a:t> і </a:t>
            </a:r>
            <a:r>
              <a:rPr lang="uk-UA" sz="2600" b="1" dirty="0">
                <a:solidFill>
                  <a:srgbClr val="FF6600"/>
                </a:solidFill>
              </a:rPr>
              <a:t>нижніх</a:t>
            </a:r>
            <a:r>
              <a:rPr lang="uk-UA" sz="2600" b="1" dirty="0">
                <a:solidFill>
                  <a:srgbClr val="0070C0"/>
                </a:solidFill>
              </a:rPr>
              <a:t> колонтитулів для </a:t>
            </a:r>
            <a:r>
              <a:rPr lang="uk-UA" sz="2600" b="1" dirty="0">
                <a:solidFill>
                  <a:srgbClr val="FF9933"/>
                </a:solidFill>
              </a:rPr>
              <a:t>парних</a:t>
            </a:r>
            <a:r>
              <a:rPr lang="uk-UA" sz="2600" b="1" dirty="0">
                <a:solidFill>
                  <a:srgbClr val="0070C0"/>
                </a:solidFill>
              </a:rPr>
              <a:t> і </a:t>
            </a:r>
            <a:r>
              <a:rPr lang="uk-UA" sz="2600" b="1" dirty="0">
                <a:solidFill>
                  <a:srgbClr val="FF9933"/>
                </a:solidFill>
              </a:rPr>
              <a:t>непарних</a:t>
            </a:r>
            <a:r>
              <a:rPr lang="uk-UA" sz="2600" b="1" dirty="0">
                <a:solidFill>
                  <a:srgbClr val="0070C0"/>
                </a:solidFill>
              </a:rPr>
              <a:t> сторінок потрібно </a:t>
            </a:r>
            <a:r>
              <a:rPr lang="uk-UA" sz="2600" b="1" dirty="0" smtClean="0">
                <a:solidFill>
                  <a:srgbClr val="0070C0"/>
                </a:solidFill>
              </a:rPr>
              <a:t>в </a:t>
            </a:r>
            <a:r>
              <a:rPr lang="uk-UA" sz="2600" b="1" i="1" dirty="0" smtClean="0">
                <a:solidFill>
                  <a:srgbClr val="0070C0"/>
                </a:solidFill>
              </a:rPr>
              <a:t>групі</a:t>
            </a:r>
            <a:r>
              <a:rPr lang="uk-UA" sz="2600" b="1" dirty="0" smtClean="0">
                <a:solidFill>
                  <a:srgbClr val="0070C0"/>
                </a:solidFill>
              </a:rPr>
              <a:t> </a:t>
            </a:r>
            <a:r>
              <a:rPr lang="uk-UA" sz="2600" b="1" dirty="0" smtClean="0">
                <a:solidFill>
                  <a:srgbClr val="0000CC"/>
                </a:solidFill>
              </a:rPr>
              <a:t>Параметри</a:t>
            </a:r>
            <a:r>
              <a:rPr lang="uk-UA" sz="2600" b="1" dirty="0" smtClean="0">
                <a:solidFill>
                  <a:srgbClr val="0070C0"/>
                </a:solidFill>
              </a:rPr>
              <a:t> поставити </a:t>
            </a:r>
            <a:r>
              <a:rPr lang="uk-UA" sz="2600" b="1" dirty="0">
                <a:solidFill>
                  <a:srgbClr val="0070C0"/>
                </a:solidFill>
              </a:rPr>
              <a:t>мітку </a:t>
            </a:r>
            <a:endParaRPr lang="ru-RU" sz="2600" b="1" dirty="0">
              <a:solidFill>
                <a:srgbClr val="0070C0"/>
              </a:solidFill>
            </a:endParaRPr>
          </a:p>
          <a:p>
            <a:r>
              <a:rPr lang="uk-UA" sz="2600" b="1" dirty="0">
                <a:solidFill>
                  <a:srgbClr val="0070C0"/>
                </a:solidFill>
              </a:rPr>
              <a:t> </a:t>
            </a:r>
            <a:endParaRPr lang="ru-RU" sz="2600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550998"/>
            <a:ext cx="8892000" cy="814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19797"/>
            <a:ext cx="8892000" cy="1179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597045"/>
            <a:ext cx="3352165" cy="3917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4760565"/>
            <a:ext cx="87129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1938" algn="just"/>
            <a:r>
              <a:rPr lang="uk-UA" sz="2600" b="1" dirty="0" smtClean="0">
                <a:solidFill>
                  <a:srgbClr val="0070C0"/>
                </a:solidFill>
              </a:rPr>
              <a:t>При </a:t>
            </a:r>
            <a:r>
              <a:rPr lang="uk-UA" sz="2600" b="1" dirty="0">
                <a:solidFill>
                  <a:srgbClr val="0070C0"/>
                </a:solidFill>
              </a:rPr>
              <a:t>використанні різних колонтитулів необхідно додати кожний з них до окремого стилю сторінки, а потім </a:t>
            </a:r>
            <a:r>
              <a:rPr lang="uk-UA" sz="2600" b="1" dirty="0" smtClean="0">
                <a:solidFill>
                  <a:srgbClr val="0070C0"/>
                </a:solidFill>
              </a:rPr>
              <a:t>застосувати. При цьому прослідкувати, щоб </a:t>
            </a:r>
            <a:r>
              <a:rPr lang="uk-UA" sz="2600" b="1" i="1" dirty="0" smtClean="0">
                <a:solidFill>
                  <a:srgbClr val="0070C0"/>
                </a:solidFill>
              </a:rPr>
              <a:t>кнопка</a:t>
            </a:r>
          </a:p>
          <a:p>
            <a:pPr indent="261938" algn="just"/>
            <a:r>
              <a:rPr lang="uk-UA" sz="2600" b="1" dirty="0" smtClean="0">
                <a:solidFill>
                  <a:srgbClr val="0070C0"/>
                </a:solidFill>
              </a:rPr>
              <a:t>			</a:t>
            </a:r>
            <a:r>
              <a:rPr lang="uk-UA" sz="2600" b="1" dirty="0" smtClean="0">
                <a:solidFill>
                  <a:srgbClr val="0000CC"/>
                </a:solidFill>
              </a:rPr>
              <a:t>не була активована</a:t>
            </a:r>
            <a:r>
              <a:rPr lang="uk-UA" sz="2600" b="1" dirty="0" smtClean="0">
                <a:solidFill>
                  <a:srgbClr val="0070C0"/>
                </a:solidFill>
              </a:rPr>
              <a:t>.</a:t>
            </a:r>
            <a:endParaRPr lang="ru-RU" sz="2600" b="1" dirty="0">
              <a:solidFill>
                <a:srgbClr val="0070C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05" b="24804"/>
          <a:stretch/>
        </p:blipFill>
        <p:spPr bwMode="auto">
          <a:xfrm>
            <a:off x="341784" y="6018471"/>
            <a:ext cx="2646040" cy="362857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Кнопка дії: назад 2">
            <a:hlinkClick r:id="rId6" action="ppaction://hlinksldjump" highlightClick="1"/>
          </p:cNvPr>
          <p:cNvSpPr/>
          <p:nvPr/>
        </p:nvSpPr>
        <p:spPr>
          <a:xfrm>
            <a:off x="8604488" y="6453336"/>
            <a:ext cx="36000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77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uk-UA" b="1" dirty="0"/>
              <a:t>Попередній перегляд документа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61571" y="1704290"/>
            <a:ext cx="842493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1938" algn="just"/>
            <a:r>
              <a:rPr lang="uk-UA" sz="2600" b="1" dirty="0" smtClean="0">
                <a:solidFill>
                  <a:srgbClr val="0070C0"/>
                </a:solidFill>
              </a:rPr>
              <a:t>Після завершення створення документа його </a:t>
            </a:r>
            <a:r>
              <a:rPr lang="uk-UA" sz="2600" b="1" dirty="0" smtClean="0">
                <a:solidFill>
                  <a:srgbClr val="0000CC"/>
                </a:solidFill>
              </a:rPr>
              <a:t>потрібно переглянути</a:t>
            </a:r>
            <a:r>
              <a:rPr lang="uk-UA" sz="2600" b="1" dirty="0" smtClean="0">
                <a:solidFill>
                  <a:srgbClr val="0070C0"/>
                </a:solidFill>
              </a:rPr>
              <a:t>, критично оцінити, можливо, </a:t>
            </a:r>
            <a:r>
              <a:rPr lang="uk-UA" sz="2600" b="1" dirty="0" err="1" smtClean="0">
                <a:solidFill>
                  <a:srgbClr val="0070C0"/>
                </a:solidFill>
              </a:rPr>
              <a:t>внести</a:t>
            </a:r>
            <a:r>
              <a:rPr lang="uk-UA" sz="2600" b="1" dirty="0" smtClean="0">
                <a:solidFill>
                  <a:srgbClr val="0070C0"/>
                </a:solidFill>
              </a:rPr>
              <a:t> зміни, зберегти і (або) роздрукувати.</a:t>
            </a:r>
          </a:p>
          <a:p>
            <a:pPr indent="261938" algn="just"/>
            <a:r>
              <a:rPr lang="uk-UA" sz="2600" b="1" dirty="0" smtClean="0">
                <a:solidFill>
                  <a:srgbClr val="0070C0"/>
                </a:solidFill>
              </a:rPr>
              <a:t>Для цього потрібно: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1571" y="3397061"/>
            <a:ext cx="842493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lvl="0" indent="-269875"/>
            <a:r>
              <a:rPr lang="uk-UA" sz="2600" b="1" dirty="0">
                <a:solidFill>
                  <a:srgbClr val="0070C0"/>
                </a:solidFill>
                <a:latin typeface="+mj-lt"/>
              </a:rPr>
              <a:t>а</a:t>
            </a:r>
            <a:r>
              <a:rPr lang="uk-UA" sz="2600" b="1" dirty="0" smtClean="0">
                <a:solidFill>
                  <a:srgbClr val="0070C0"/>
                </a:solidFill>
                <a:latin typeface="+mj-lt"/>
              </a:rPr>
              <a:t>) </a:t>
            </a:r>
            <a:r>
              <a:rPr lang="uk-UA" sz="2600" b="1" kern="0" dirty="0">
                <a:solidFill>
                  <a:srgbClr val="0070C0"/>
                </a:solidFill>
                <a:latin typeface="+mj-lt"/>
              </a:rPr>
              <a:t>Натиснути </a:t>
            </a:r>
            <a:r>
              <a:rPr lang="uk-UA" sz="2600" b="1" i="1" kern="0" dirty="0">
                <a:solidFill>
                  <a:srgbClr val="0070C0"/>
                </a:solidFill>
                <a:latin typeface="+mj-lt"/>
              </a:rPr>
              <a:t>кнопку</a:t>
            </a:r>
            <a:r>
              <a:rPr lang="uk-UA" sz="2600" b="1" kern="0" dirty="0">
                <a:solidFill>
                  <a:srgbClr val="0070C0"/>
                </a:solidFill>
                <a:latin typeface="+mj-lt"/>
              </a:rPr>
              <a:t> </a:t>
            </a:r>
            <a:r>
              <a:rPr lang="uk-UA" sz="2600" b="1" kern="0" dirty="0">
                <a:solidFill>
                  <a:srgbClr val="0000CC"/>
                </a:solidFill>
                <a:latin typeface="+mj-lt"/>
              </a:rPr>
              <a:t>Попередній перегляд </a:t>
            </a:r>
            <a:r>
              <a:rPr lang="uk-UA" sz="2600" b="1" kern="0" dirty="0">
                <a:solidFill>
                  <a:srgbClr val="0070C0"/>
                </a:solidFill>
                <a:latin typeface="+mj-lt"/>
              </a:rPr>
              <a:t>на </a:t>
            </a:r>
            <a:r>
              <a:rPr lang="uk-UA" sz="2600" b="1" i="1" kern="0" dirty="0" smtClean="0">
                <a:solidFill>
                  <a:srgbClr val="0000CC"/>
                </a:solidFill>
                <a:latin typeface="+mj-lt"/>
              </a:rPr>
              <a:t>Панелі швидкого доступу</a:t>
            </a:r>
          </a:p>
          <a:p>
            <a:pPr marL="269875" lvl="0" indent="-1588"/>
            <a:r>
              <a:rPr lang="uk-UA" sz="2600" b="1" i="1" kern="0" dirty="0" smtClean="0">
                <a:solidFill>
                  <a:srgbClr val="0070C0"/>
                </a:solidFill>
                <a:latin typeface="+mj-lt"/>
              </a:rPr>
              <a:t>(якщо вона винесена на панель)</a:t>
            </a:r>
            <a:endParaRPr lang="uk-UA" sz="2600" b="1" i="1" kern="0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275" y="3882152"/>
            <a:ext cx="2564101" cy="842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646" y="3882152"/>
            <a:ext cx="326682" cy="37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круглений прямокутник 5"/>
          <p:cNvSpPr/>
          <p:nvPr/>
        </p:nvSpPr>
        <p:spPr>
          <a:xfrm>
            <a:off x="7164288" y="3861048"/>
            <a:ext cx="360040" cy="48295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61570" y="4736757"/>
            <a:ext cx="50307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600" b="1" dirty="0" smtClean="0">
                <a:solidFill>
                  <a:srgbClr val="0070C0"/>
                </a:solidFill>
              </a:rPr>
              <a:t>б) </a:t>
            </a:r>
            <a:r>
              <a:rPr lang="uk-UA" sz="2600" b="1" i="1" dirty="0" smtClean="0">
                <a:solidFill>
                  <a:srgbClr val="0070C0"/>
                </a:solidFill>
              </a:rPr>
              <a:t>вкладка</a:t>
            </a:r>
            <a:r>
              <a:rPr lang="uk-UA" sz="2600" b="1" dirty="0" smtClean="0">
                <a:solidFill>
                  <a:srgbClr val="0070C0"/>
                </a:solidFill>
              </a:rPr>
              <a:t> </a:t>
            </a:r>
            <a:r>
              <a:rPr lang="uk-UA" sz="2600" b="1" dirty="0" smtClean="0">
                <a:solidFill>
                  <a:srgbClr val="0000CC"/>
                </a:solidFill>
              </a:rPr>
              <a:t>Файл </a:t>
            </a:r>
            <a:r>
              <a:rPr lang="uk-UA" sz="2600" b="1" i="1" dirty="0" smtClean="0">
                <a:solidFill>
                  <a:srgbClr val="0070C0"/>
                </a:solidFill>
              </a:rPr>
              <a:t> вказівка</a:t>
            </a:r>
            <a:r>
              <a:rPr lang="uk-UA" sz="2600" b="1" dirty="0" smtClean="0">
                <a:solidFill>
                  <a:srgbClr val="0070C0"/>
                </a:solidFill>
              </a:rPr>
              <a:t> </a:t>
            </a:r>
            <a:r>
              <a:rPr lang="uk-UA" sz="2600" b="1" dirty="0">
                <a:solidFill>
                  <a:srgbClr val="0000CC"/>
                </a:solidFill>
              </a:rPr>
              <a:t>Друк</a:t>
            </a:r>
            <a:r>
              <a:rPr lang="uk-UA" sz="2600" b="1" dirty="0">
                <a:solidFill>
                  <a:srgbClr val="0070C0"/>
                </a:solidFill>
              </a:rPr>
              <a:t> </a:t>
            </a:r>
            <a:r>
              <a:rPr lang="uk-UA" sz="2600" b="1" dirty="0" smtClean="0">
                <a:solidFill>
                  <a:srgbClr val="0070C0"/>
                </a:solidFill>
              </a:rPr>
              <a:t> </a:t>
            </a:r>
            <a:endParaRPr lang="uk-UA" sz="2600" b="1" dirty="0">
              <a:solidFill>
                <a:srgbClr val="0070C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77"/>
          <a:stretch/>
        </p:blipFill>
        <p:spPr bwMode="auto">
          <a:xfrm>
            <a:off x="5417019" y="4736757"/>
            <a:ext cx="1819275" cy="737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17238"/>
          <a:stretch/>
        </p:blipFill>
        <p:spPr bwMode="auto">
          <a:xfrm>
            <a:off x="5417018" y="5517232"/>
            <a:ext cx="1819275" cy="127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Округлений прямокутник 11"/>
          <p:cNvSpPr/>
          <p:nvPr/>
        </p:nvSpPr>
        <p:spPr>
          <a:xfrm>
            <a:off x="5392274" y="4285921"/>
            <a:ext cx="934381" cy="439223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круглений прямокутник 12"/>
          <p:cNvSpPr/>
          <p:nvPr/>
        </p:nvSpPr>
        <p:spPr>
          <a:xfrm>
            <a:off x="5392273" y="5726081"/>
            <a:ext cx="1805373" cy="439223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05391" y="5240813"/>
            <a:ext cx="50307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600" b="1" dirty="0">
                <a:solidFill>
                  <a:srgbClr val="0070C0"/>
                </a:solidFill>
              </a:rPr>
              <a:t>в</a:t>
            </a:r>
            <a:r>
              <a:rPr lang="uk-UA" sz="2600" b="1" dirty="0" smtClean="0">
                <a:solidFill>
                  <a:srgbClr val="0070C0"/>
                </a:solidFill>
              </a:rPr>
              <a:t>) </a:t>
            </a:r>
            <a:r>
              <a:rPr lang="uk-UA" sz="2600" b="1" i="1" dirty="0" smtClean="0">
                <a:solidFill>
                  <a:srgbClr val="0070C0"/>
                </a:solidFill>
              </a:rPr>
              <a:t>комбінація клавіш</a:t>
            </a:r>
            <a:r>
              <a:rPr lang="uk-UA" sz="2600" b="1" dirty="0" smtClean="0">
                <a:solidFill>
                  <a:srgbClr val="0070C0"/>
                </a:solidFill>
              </a:rPr>
              <a:t> </a:t>
            </a:r>
            <a:r>
              <a:rPr lang="en-US" sz="2600" b="1" dirty="0" smtClean="0">
                <a:solidFill>
                  <a:srgbClr val="0000CC"/>
                </a:solidFill>
              </a:rPr>
              <a:t>Ctrl +</a:t>
            </a:r>
            <a:r>
              <a:rPr lang="uk-UA" sz="2600" b="1" i="1" dirty="0" smtClean="0">
                <a:solidFill>
                  <a:srgbClr val="0070C0"/>
                </a:solidFill>
              </a:rPr>
              <a:t> </a:t>
            </a:r>
            <a:r>
              <a:rPr lang="en-US" sz="2600" b="1" dirty="0">
                <a:solidFill>
                  <a:srgbClr val="0000CC"/>
                </a:solidFill>
              </a:rPr>
              <a:t>F2</a:t>
            </a:r>
            <a:r>
              <a:rPr lang="uk-UA" sz="2600" b="1" dirty="0" smtClean="0">
                <a:solidFill>
                  <a:srgbClr val="0070C0"/>
                </a:solidFill>
              </a:rPr>
              <a:t>  </a:t>
            </a:r>
            <a:endParaRPr lang="uk-UA" sz="2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06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 animBg="1"/>
      <p:bldP spid="6" grpId="1" animBg="1"/>
      <p:bldP spid="9" grpId="0"/>
      <p:bldP spid="12" grpId="0" animBg="1"/>
      <p:bldP spid="12" grpId="1" animBg="1"/>
      <p:bldP spid="13" grpId="0" animBg="1"/>
      <p:bldP spid="13" grpId="1" animBg="1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/>
              <a:t>Попередній перегляд документа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61571" y="1148551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1938" algn="just"/>
            <a:r>
              <a:rPr lang="uk-UA" sz="2400" b="1" dirty="0" smtClean="0">
                <a:solidFill>
                  <a:srgbClr val="0070C0"/>
                </a:solidFill>
              </a:rPr>
              <a:t>На екрані відображається </a:t>
            </a:r>
            <a:r>
              <a:rPr lang="uk-UA" sz="2400" b="1" dirty="0" smtClean="0">
                <a:solidFill>
                  <a:srgbClr val="0000CC"/>
                </a:solidFill>
              </a:rPr>
              <a:t>область попереднього перегляду</a:t>
            </a:r>
            <a:r>
              <a:rPr lang="uk-UA" sz="2400" b="1" dirty="0" smtClean="0">
                <a:solidFill>
                  <a:srgbClr val="0070C0"/>
                </a:solidFill>
              </a:rPr>
              <a:t> документа. Тут можна побачити документ у тому вигляді, у якому він буде надрукований.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8"/>
          <a:stretch/>
        </p:blipFill>
        <p:spPr bwMode="auto">
          <a:xfrm>
            <a:off x="539552" y="2420888"/>
            <a:ext cx="8136904" cy="4194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круглений прямокутник 5"/>
          <p:cNvSpPr/>
          <p:nvPr/>
        </p:nvSpPr>
        <p:spPr>
          <a:xfrm>
            <a:off x="3779912" y="2582552"/>
            <a:ext cx="5006595" cy="4077072"/>
          </a:xfrm>
          <a:prstGeom prst="roundRect">
            <a:avLst>
              <a:gd name="adj" fmla="val 8690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611" y="2582553"/>
            <a:ext cx="4894845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728" y="2582551"/>
            <a:ext cx="4971728" cy="412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48064" y="6348454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 smtClean="0">
                <a:solidFill>
                  <a:srgbClr val="0000CC"/>
                </a:solidFill>
              </a:rPr>
              <a:t>в </a:t>
            </a:r>
            <a:r>
              <a:rPr lang="uk-UA" sz="1600" b="1" dirty="0">
                <a:solidFill>
                  <a:srgbClr val="0000CC"/>
                </a:solidFill>
              </a:rPr>
              <a:t>різних </a:t>
            </a:r>
            <a:r>
              <a:rPr lang="uk-UA" sz="1600" b="1" dirty="0" smtClean="0">
                <a:solidFill>
                  <a:srgbClr val="0000CC"/>
                </a:solidFill>
              </a:rPr>
              <a:t>масштабах </a:t>
            </a:r>
            <a:r>
              <a:rPr lang="uk-UA" sz="1600" b="1" dirty="0" smtClean="0">
                <a:solidFill>
                  <a:srgbClr val="0000CC"/>
                </a:solidFill>
                <a:sym typeface="Wingdings"/>
              </a:rPr>
              <a:t></a:t>
            </a:r>
            <a:endParaRPr lang="uk-UA" sz="1600" b="1" dirty="0">
              <a:solidFill>
                <a:srgbClr val="0000CC"/>
              </a:solidFill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1520" y="5661248"/>
            <a:ext cx="8640960" cy="104923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3038" algn="just"/>
            <a:r>
              <a:rPr lang="uk-UA" sz="2400" b="1" dirty="0" smtClean="0"/>
              <a:t>Щоб </a:t>
            </a:r>
            <a:r>
              <a:rPr lang="uk-UA" sz="2400" b="1" i="1" dirty="0" smtClean="0">
                <a:solidFill>
                  <a:srgbClr val="0070C0"/>
                </a:solidFill>
              </a:rPr>
              <a:t>повернутися</a:t>
            </a:r>
            <a:r>
              <a:rPr lang="uk-UA" sz="2400" b="1" dirty="0" smtClean="0">
                <a:solidFill>
                  <a:srgbClr val="0070C0"/>
                </a:solidFill>
              </a:rPr>
              <a:t> </a:t>
            </a:r>
            <a:r>
              <a:rPr lang="uk-UA" sz="2400" b="1" dirty="0" smtClean="0"/>
              <a:t>з попереднього перегляду до документу </a:t>
            </a:r>
            <a:r>
              <a:rPr lang="uk-UA" sz="2400" b="1" i="1" dirty="0" smtClean="0">
                <a:solidFill>
                  <a:srgbClr val="0070C0"/>
                </a:solidFill>
              </a:rPr>
              <a:t>для внесення змін </a:t>
            </a:r>
            <a:r>
              <a:rPr lang="uk-UA" sz="2400" b="1" dirty="0" smtClean="0"/>
              <a:t>просто натиснути на закладку «Основне»</a:t>
            </a:r>
            <a:endParaRPr lang="uk-UA" sz="2400" b="1" dirty="0"/>
          </a:p>
        </p:txBody>
      </p:sp>
      <p:sp>
        <p:nvSpPr>
          <p:cNvPr id="11" name="Округлений прямокутник 10"/>
          <p:cNvSpPr/>
          <p:nvPr/>
        </p:nvSpPr>
        <p:spPr>
          <a:xfrm>
            <a:off x="899592" y="2403240"/>
            <a:ext cx="432048" cy="179312"/>
          </a:xfrm>
          <a:prstGeom prst="roundRect">
            <a:avLst>
              <a:gd name="adj" fmla="val 8690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12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6" grpId="1" animBg="1"/>
      <p:bldP spid="5" grpId="0"/>
      <p:bldP spid="4" grpId="0" animBg="1"/>
      <p:bldP spid="11" grpId="0" animBg="1"/>
      <p:bldP spid="11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pPr algn="l"/>
            <a:r>
              <a:rPr lang="uk-UA" b="1" dirty="0" smtClean="0"/>
              <a:t>Друк документа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61571" y="1272242"/>
            <a:ext cx="842493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1938" algn="just"/>
            <a:r>
              <a:rPr lang="uk-UA" sz="2600" b="1" dirty="0" smtClean="0">
                <a:solidFill>
                  <a:srgbClr val="0070C0"/>
                </a:solidFill>
              </a:rPr>
              <a:t>Після того як зовнішній вигляд документа було з’ясовано та всі необхідні зміни </a:t>
            </a:r>
            <a:r>
              <a:rPr lang="uk-UA" sz="2600" b="1" dirty="0" err="1" smtClean="0">
                <a:solidFill>
                  <a:srgbClr val="0070C0"/>
                </a:solidFill>
              </a:rPr>
              <a:t>внесено</a:t>
            </a:r>
            <a:r>
              <a:rPr lang="uk-UA" sz="2600" b="1" dirty="0" smtClean="0">
                <a:solidFill>
                  <a:srgbClr val="0070C0"/>
                </a:solidFill>
              </a:rPr>
              <a:t>, документ можна друкувати.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36"/>
          <a:stretch/>
        </p:blipFill>
        <p:spPr bwMode="auto">
          <a:xfrm>
            <a:off x="4211790" y="1051906"/>
            <a:ext cx="4392658" cy="568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1570" y="2548061"/>
            <a:ext cx="28422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1938" algn="just"/>
            <a:r>
              <a:rPr lang="uk-UA" sz="2800" b="1" dirty="0" smtClean="0">
                <a:solidFill>
                  <a:srgbClr val="0070C0"/>
                </a:solidFill>
              </a:rPr>
              <a:t>Для друку: </a:t>
            </a:r>
          </a:p>
          <a:p>
            <a:pPr marL="261938" indent="-261938" algn="just">
              <a:buAutoNum type="arabicPeriod"/>
            </a:pPr>
            <a:r>
              <a:rPr lang="uk-UA" sz="2800" b="1" i="1" dirty="0" smtClean="0">
                <a:solidFill>
                  <a:srgbClr val="0070C0"/>
                </a:solidFill>
              </a:rPr>
              <a:t> вкладка</a:t>
            </a:r>
            <a:r>
              <a:rPr lang="uk-UA" sz="2800" b="1" dirty="0" smtClean="0">
                <a:solidFill>
                  <a:srgbClr val="0070C0"/>
                </a:solidFill>
              </a:rPr>
              <a:t> </a:t>
            </a:r>
            <a:r>
              <a:rPr lang="uk-UA" sz="2800" b="1" dirty="0" smtClean="0">
                <a:solidFill>
                  <a:srgbClr val="0000CC"/>
                </a:solidFill>
              </a:rPr>
              <a:t>Файл</a:t>
            </a:r>
            <a:endParaRPr lang="uk-UA" sz="2800" b="1" dirty="0">
              <a:solidFill>
                <a:srgbClr val="0070C0"/>
              </a:solidFill>
            </a:endParaRPr>
          </a:p>
          <a:p>
            <a:pPr marL="261938" indent="-261938" algn="just">
              <a:buAutoNum type="arabicPeriod"/>
            </a:pPr>
            <a:r>
              <a:rPr lang="uk-UA" sz="2800" b="1" i="1" dirty="0">
                <a:solidFill>
                  <a:srgbClr val="0070C0"/>
                </a:solidFill>
              </a:rPr>
              <a:t> </a:t>
            </a:r>
            <a:r>
              <a:rPr lang="uk-UA" sz="2800" b="1" i="1" dirty="0" smtClean="0">
                <a:solidFill>
                  <a:srgbClr val="0070C0"/>
                </a:solidFill>
              </a:rPr>
              <a:t>вказівка</a:t>
            </a:r>
            <a:r>
              <a:rPr lang="uk-UA" sz="2800" b="1" dirty="0" smtClean="0">
                <a:solidFill>
                  <a:srgbClr val="0070C0"/>
                </a:solidFill>
              </a:rPr>
              <a:t> </a:t>
            </a:r>
            <a:r>
              <a:rPr lang="uk-UA" sz="2800" b="1" dirty="0">
                <a:solidFill>
                  <a:srgbClr val="0000CC"/>
                </a:solidFill>
              </a:rPr>
              <a:t>Друк</a:t>
            </a:r>
            <a:r>
              <a:rPr lang="uk-UA" sz="2800" b="1" dirty="0">
                <a:solidFill>
                  <a:srgbClr val="0070C0"/>
                </a:solidFill>
              </a:rPr>
              <a:t> </a:t>
            </a:r>
            <a:r>
              <a:rPr lang="uk-UA" sz="2800" b="1" dirty="0" smtClean="0">
                <a:solidFill>
                  <a:srgbClr val="0070C0"/>
                </a:solidFill>
              </a:rPr>
              <a:t> </a:t>
            </a:r>
            <a:endParaRPr lang="uk-UA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4080554"/>
            <a:ext cx="39477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1938" algn="just"/>
            <a:r>
              <a:rPr lang="uk-UA" sz="2600" b="1" i="1" dirty="0" smtClean="0">
                <a:solidFill>
                  <a:srgbClr val="0070C0"/>
                </a:solidFill>
              </a:rPr>
              <a:t>Діалогове вікно </a:t>
            </a:r>
            <a:r>
              <a:rPr lang="uk-UA" sz="2600" b="1" dirty="0" smtClean="0">
                <a:solidFill>
                  <a:srgbClr val="0000CC"/>
                </a:solidFill>
              </a:rPr>
              <a:t>Друк</a:t>
            </a:r>
            <a:r>
              <a:rPr lang="uk-UA" sz="2600" b="1" dirty="0" smtClean="0">
                <a:solidFill>
                  <a:srgbClr val="0070C0"/>
                </a:solidFill>
              </a:rPr>
              <a:t> дає змогу налаштувати параметри друкування.</a:t>
            </a:r>
            <a:endParaRPr lang="uk-UA" sz="2600" b="1" dirty="0">
              <a:solidFill>
                <a:srgbClr val="0070C0"/>
              </a:solidFill>
            </a:endParaRPr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5693402" y="1459099"/>
            <a:ext cx="2911045" cy="4922229"/>
          </a:xfrm>
          <a:prstGeom prst="roundRect">
            <a:avLst>
              <a:gd name="adj" fmla="val 8690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446737"/>
            <a:ext cx="790575" cy="790575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88592" y="5570076"/>
            <a:ext cx="2606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i="1" dirty="0" smtClean="0">
                <a:solidFill>
                  <a:srgbClr val="0070C0"/>
                </a:solidFill>
              </a:rPr>
              <a:t>3. кнопка</a:t>
            </a:r>
            <a:r>
              <a:rPr lang="uk-UA" sz="2800" b="1" dirty="0" smtClean="0">
                <a:solidFill>
                  <a:srgbClr val="0070C0"/>
                </a:solidFill>
              </a:rPr>
              <a:t> </a:t>
            </a:r>
            <a:r>
              <a:rPr lang="uk-UA" sz="2800" b="1" dirty="0">
                <a:solidFill>
                  <a:srgbClr val="0000CC"/>
                </a:solidFill>
              </a:rPr>
              <a:t>Друк</a:t>
            </a:r>
            <a:r>
              <a:rPr lang="uk-UA" sz="2800" b="1" dirty="0">
                <a:solidFill>
                  <a:srgbClr val="0070C0"/>
                </a:solidFill>
              </a:rPr>
              <a:t> </a:t>
            </a:r>
            <a:r>
              <a:rPr lang="uk-UA" sz="2800" b="1" dirty="0" smtClean="0">
                <a:solidFill>
                  <a:srgbClr val="0070C0"/>
                </a:solidFill>
              </a:rPr>
              <a:t> </a:t>
            </a:r>
            <a:endParaRPr lang="uk-UA" sz="2800" b="1" dirty="0">
              <a:solidFill>
                <a:srgbClr val="0070C0"/>
              </a:solidFill>
            </a:endParaRPr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5845803" y="1611499"/>
            <a:ext cx="742422" cy="665373"/>
          </a:xfrm>
          <a:prstGeom prst="roundRect">
            <a:avLst>
              <a:gd name="adj" fmla="val 8690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52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8" grpId="0" animBg="1"/>
      <p:bldP spid="9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вмісту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381894" y="2889772"/>
            <a:ext cx="2686050" cy="17049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/>
              <a:t>Розгадайте ребус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397" y="2596877"/>
            <a:ext cx="479107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9"/>
          <a:stretch/>
        </p:blipFill>
        <p:spPr bwMode="auto">
          <a:xfrm>
            <a:off x="846448" y="2678312"/>
            <a:ext cx="62920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779912" y="5378207"/>
            <a:ext cx="4955569" cy="715089"/>
          </a:xfrm>
          <a:prstGeom prst="roundRect">
            <a:avLst/>
          </a:prstGeom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Символ</a:t>
            </a:r>
            <a:endParaRPr kumimoji="0" lang="uk-UA" sz="54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2"/>
          <p:cNvSpPr>
            <a:spLocks/>
          </p:cNvSpPr>
          <p:nvPr/>
        </p:nvSpPr>
        <p:spPr bwMode="auto">
          <a:xfrm>
            <a:off x="971600" y="188913"/>
            <a:ext cx="81010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uk-UA" altLang="ru-RU" sz="4000" b="1" dirty="0" smtClean="0">
                <a:solidFill>
                  <a:schemeClr val="tx2"/>
                </a:solidFill>
                <a:latin typeface="Calibri" pitchFamily="34" charset="0"/>
              </a:rPr>
              <a:t>Форматування сторінок документів</a:t>
            </a:r>
            <a:endParaRPr lang="uk-UA" altLang="ru-RU" sz="4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116013" y="1005109"/>
            <a:ext cx="7848600" cy="983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80000"/>
              </a:lnSpc>
            </a:pPr>
            <a:r>
              <a:rPr lang="uk-UA" sz="2400" b="1" dirty="0" smtClean="0">
                <a:solidFill>
                  <a:srgbClr val="0070C0"/>
                </a:solidFill>
                <a:latin typeface="+mn-lt"/>
              </a:rPr>
              <a:t>При оформленні текстового документу, призначеного для друку, особливу увагу слід приділити його розташуванню на листах паперу.</a:t>
            </a:r>
            <a:endParaRPr lang="uk-UA" altLang="ru-RU" sz="2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1331912" y="1988071"/>
            <a:ext cx="4392215" cy="504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Параметри (властивості) сторінок</a:t>
            </a:r>
            <a:endParaRPr lang="uk-UA" sz="2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 flipV="1">
            <a:off x="1619250" y="2492896"/>
            <a:ext cx="422" cy="2807766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4859338" y="3068638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 smtClean="0">
                <a:solidFill>
                  <a:srgbClr val="FFFFFF"/>
                </a:solidFill>
                <a:cs typeface="Arial" charset="0"/>
              </a:rPr>
              <a:t>Книжкова</a:t>
            </a:r>
            <a:endParaRPr lang="uk-UA" sz="20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4859338" y="3644900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 smtClean="0">
                <a:solidFill>
                  <a:srgbClr val="FFFFFF"/>
                </a:solidFill>
                <a:cs typeface="Arial" charset="0"/>
              </a:rPr>
              <a:t>Альбомна</a:t>
            </a:r>
            <a:endParaRPr lang="uk-UA" sz="20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932363" y="4508500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 smtClean="0">
                <a:solidFill>
                  <a:srgbClr val="FFFFFF"/>
                </a:solidFill>
                <a:cs typeface="Arial" charset="0"/>
              </a:rPr>
              <a:t>Верхнє</a:t>
            </a:r>
            <a:endParaRPr lang="uk-UA" sz="20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932363" y="5084763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 smtClean="0">
                <a:solidFill>
                  <a:srgbClr val="FFFFFF"/>
                </a:solidFill>
                <a:cs typeface="Arial" charset="0"/>
              </a:rPr>
              <a:t>Нижнє</a:t>
            </a:r>
            <a:endParaRPr lang="uk-UA" sz="20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932363" y="5661025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 smtClean="0">
                <a:solidFill>
                  <a:srgbClr val="FFFFFF"/>
                </a:solidFill>
                <a:cs typeface="Arial" charset="0"/>
              </a:rPr>
              <a:t>Ліве</a:t>
            </a:r>
            <a:endParaRPr lang="uk-UA" sz="20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932363" y="6237288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 smtClean="0">
                <a:solidFill>
                  <a:srgbClr val="FFFFFF"/>
                </a:solidFill>
                <a:cs typeface="Arial" charset="0"/>
              </a:rPr>
              <a:t>Праве</a:t>
            </a:r>
            <a:endParaRPr lang="uk-UA" sz="20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 rot="16200000" flipV="1">
            <a:off x="1871663" y="3392487"/>
            <a:ext cx="0" cy="5048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 rot="16200000" flipV="1">
            <a:off x="1871663" y="5048250"/>
            <a:ext cx="0" cy="5048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" name="Line 15"/>
          <p:cNvSpPr>
            <a:spLocks noChangeShapeType="1"/>
          </p:cNvSpPr>
          <p:nvPr/>
        </p:nvSpPr>
        <p:spPr bwMode="auto">
          <a:xfrm rot="5400000">
            <a:off x="4355306" y="3069432"/>
            <a:ext cx="288925" cy="719138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" name="Line 15"/>
          <p:cNvSpPr>
            <a:spLocks noChangeShapeType="1"/>
          </p:cNvSpPr>
          <p:nvPr/>
        </p:nvSpPr>
        <p:spPr bwMode="auto">
          <a:xfrm rot="16200000" flipV="1">
            <a:off x="4427538" y="3357563"/>
            <a:ext cx="215900" cy="6477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124075" y="3357563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 smtClean="0">
                <a:solidFill>
                  <a:srgbClr val="FFFFFF"/>
                </a:solidFill>
                <a:cs typeface="Arial" charset="0"/>
              </a:rPr>
              <a:t>Орієнтація</a:t>
            </a:r>
            <a:endParaRPr lang="uk-UA" sz="20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 rot="5400000">
            <a:off x="4175919" y="4617244"/>
            <a:ext cx="720725" cy="7921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" name="Line 15"/>
          <p:cNvSpPr>
            <a:spLocks noChangeShapeType="1"/>
          </p:cNvSpPr>
          <p:nvPr/>
        </p:nvSpPr>
        <p:spPr bwMode="auto">
          <a:xfrm rot="5400000">
            <a:off x="4535488" y="4976813"/>
            <a:ext cx="73025" cy="7207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rot="16200000" flipV="1">
            <a:off x="4248151" y="5192712"/>
            <a:ext cx="576262" cy="7921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rot="16200000" flipV="1">
            <a:off x="3960019" y="5480844"/>
            <a:ext cx="1152525" cy="7921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2124075" y="5084763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Поля</a:t>
            </a: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7596188" y="4437063"/>
            <a:ext cx="1081087" cy="630237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600" dirty="0" err="1" smtClean="0">
                <a:latin typeface="Calibri" pitchFamily="34" charset="0"/>
              </a:rPr>
              <a:t>Номери</a:t>
            </a:r>
            <a:r>
              <a:rPr lang="ru-RU" altLang="ru-RU" sz="1600" dirty="0" smtClean="0">
                <a:latin typeface="Calibri" pitchFamily="34" charset="0"/>
              </a:rPr>
              <a:t> </a:t>
            </a:r>
            <a:r>
              <a:rPr lang="ru-RU" altLang="ru-RU" sz="1600" dirty="0" err="1" smtClean="0">
                <a:latin typeface="Calibri" pitchFamily="34" charset="0"/>
              </a:rPr>
              <a:t>сторінок</a:t>
            </a:r>
            <a:r>
              <a:rPr lang="ru-RU" altLang="ru-RU" dirty="0" smtClean="0">
                <a:latin typeface="Calibri" pitchFamily="34" charset="0"/>
              </a:rPr>
              <a:t> </a:t>
            </a:r>
            <a:endParaRPr lang="ru-RU" altLang="ru-RU" dirty="0">
              <a:latin typeface="Calibri" pitchFamily="34" charset="0"/>
            </a:endParaRPr>
          </a:p>
        </p:txBody>
      </p:sp>
      <p:sp>
        <p:nvSpPr>
          <p:cNvPr id="20505" name="Rectangle 25"/>
          <p:cNvSpPr>
            <a:spLocks noChangeArrowheads="1"/>
          </p:cNvSpPr>
          <p:nvPr/>
        </p:nvSpPr>
        <p:spPr bwMode="auto">
          <a:xfrm>
            <a:off x="7380288" y="5229225"/>
            <a:ext cx="1512887" cy="288925"/>
          </a:xfrm>
          <a:prstGeom prst="rect">
            <a:avLst/>
          </a:prstGeom>
          <a:noFill/>
          <a:ln w="190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600" dirty="0" err="1" smtClean="0">
                <a:latin typeface="Calibri" pitchFamily="34" charset="0"/>
              </a:rPr>
              <a:t>Колонтитули</a:t>
            </a:r>
            <a:r>
              <a:rPr lang="ru-RU" altLang="ru-RU" dirty="0" smtClean="0">
                <a:latin typeface="Calibri" pitchFamily="34" charset="0"/>
              </a:rPr>
              <a:t> </a:t>
            </a:r>
            <a:endParaRPr lang="ru-RU" altLang="ru-RU" dirty="0">
              <a:latin typeface="Calibri" pitchFamily="34" charset="0"/>
            </a:endParaRPr>
          </a:p>
        </p:txBody>
      </p:sp>
      <p:sp>
        <p:nvSpPr>
          <p:cNvPr id="20506" name="AutoShape 26"/>
          <p:cNvSpPr>
            <a:spLocks/>
          </p:cNvSpPr>
          <p:nvPr/>
        </p:nvSpPr>
        <p:spPr bwMode="auto">
          <a:xfrm>
            <a:off x="7235825" y="4437063"/>
            <a:ext cx="73025" cy="1152525"/>
          </a:xfrm>
          <a:prstGeom prst="rightBrace">
            <a:avLst>
              <a:gd name="adj1" fmla="val 131522"/>
              <a:gd name="adj2" fmla="val 50000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20510" name="Text Box 30"/>
          <p:cNvSpPr txBox="1">
            <a:spLocks noChangeArrowheads="1"/>
          </p:cNvSpPr>
          <p:nvPr/>
        </p:nvSpPr>
        <p:spPr bwMode="auto">
          <a:xfrm>
            <a:off x="1042988" y="5949280"/>
            <a:ext cx="79216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altLang="ru-RU" sz="2000" b="1" dirty="0" smtClean="0">
                <a:solidFill>
                  <a:srgbClr val="0070C0"/>
                </a:solidFill>
                <a:latin typeface="+mn-lt"/>
              </a:rPr>
              <a:t>Вікно налаштування параметрів сторінки в Microsoft Word </a:t>
            </a:r>
            <a:endParaRPr lang="uk-UA" altLang="ru-RU" sz="2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7" name="Line 15"/>
          <p:cNvSpPr>
            <a:spLocks noChangeShapeType="1"/>
          </p:cNvSpPr>
          <p:nvPr/>
        </p:nvSpPr>
        <p:spPr bwMode="auto">
          <a:xfrm rot="16200000" flipV="1">
            <a:off x="1872085" y="2743844"/>
            <a:ext cx="0" cy="5048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2124497" y="2708920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 smtClean="0">
                <a:solidFill>
                  <a:srgbClr val="FFFFFF"/>
                </a:solidFill>
                <a:cs typeface="Arial" charset="0"/>
              </a:rPr>
              <a:t>Розміри (формат)</a:t>
            </a:r>
            <a:endParaRPr lang="ru-RU" sz="2000" dirty="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098" y="820638"/>
            <a:ext cx="4419600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467543" y="6269250"/>
            <a:ext cx="8676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0000CC"/>
                </a:solidFill>
              </a:rPr>
              <a:t>Параметри форматування </a:t>
            </a:r>
            <a:r>
              <a:rPr lang="uk-UA" sz="2000" b="1" dirty="0" smtClean="0">
                <a:solidFill>
                  <a:srgbClr val="0070C0"/>
                </a:solidFill>
              </a:rPr>
              <a:t>можна встановлювати </a:t>
            </a:r>
            <a:r>
              <a:rPr lang="uk-UA" sz="2000" b="1" dirty="0" smtClean="0">
                <a:solidFill>
                  <a:srgbClr val="0000CC"/>
                </a:solidFill>
              </a:rPr>
              <a:t>до</a:t>
            </a:r>
            <a:r>
              <a:rPr lang="uk-UA" sz="2000" b="1" dirty="0" smtClean="0">
                <a:solidFill>
                  <a:srgbClr val="0070C0"/>
                </a:solidFill>
              </a:rPr>
              <a:t> і </a:t>
            </a:r>
            <a:r>
              <a:rPr lang="uk-UA" sz="2000" b="1" dirty="0" smtClean="0">
                <a:solidFill>
                  <a:srgbClr val="0000CC"/>
                </a:solidFill>
              </a:rPr>
              <a:t>після набору </a:t>
            </a:r>
            <a:r>
              <a:rPr lang="uk-UA" sz="2000" b="1" dirty="0" smtClean="0">
                <a:solidFill>
                  <a:srgbClr val="0070C0"/>
                </a:solidFill>
              </a:rPr>
              <a:t>тексту.</a:t>
            </a:r>
            <a:endParaRPr lang="uk-UA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6329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10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3" grpId="1"/>
      <p:bldP spid="29705" grpId="0" animBg="1"/>
      <p:bldP spid="29705" grpId="1" animBg="1"/>
      <p:bldP spid="29702" grpId="0" animBg="1"/>
      <p:bldP spid="29702" grpId="1" animBg="1"/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1" grpId="0" animBg="1"/>
      <p:bldP spid="11" grpId="1" animBg="1"/>
      <p:bldP spid="16" grpId="0" animBg="1"/>
      <p:bldP spid="16" grpId="1" animBg="1"/>
      <p:bldP spid="20503" grpId="0" animBg="1"/>
      <p:bldP spid="20503" grpId="1" animBg="1"/>
      <p:bldP spid="20505" grpId="0" animBg="1"/>
      <p:bldP spid="20505" grpId="1" animBg="1"/>
      <p:bldP spid="20506" grpId="0" animBg="1"/>
      <p:bldP spid="20506" grpId="1" animBg="1"/>
      <p:bldP spid="20510" grpId="0"/>
      <p:bldP spid="28" grpId="0" animBg="1"/>
      <p:bldP spid="28" grpId="1" animBg="1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"/>
          <p:cNvSpPr>
            <a:spLocks/>
          </p:cNvSpPr>
          <p:nvPr/>
        </p:nvSpPr>
        <p:spPr bwMode="auto">
          <a:xfrm>
            <a:off x="1042988" y="188913"/>
            <a:ext cx="76438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uk-UA" altLang="ru-RU" sz="4000" b="1" dirty="0" smtClean="0">
                <a:solidFill>
                  <a:schemeClr val="tx2"/>
                </a:solidFill>
                <a:latin typeface="Calibri" pitchFamily="34" charset="0"/>
              </a:rPr>
              <a:t>Запитання та завдання</a:t>
            </a:r>
            <a:endParaRPr lang="uk-UA" altLang="ru-RU" sz="4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187896" y="764704"/>
            <a:ext cx="784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altLang="ru-RU" sz="2400" b="1" dirty="0" smtClean="0">
                <a:solidFill>
                  <a:srgbClr val="0070C0"/>
                </a:solidFill>
                <a:latin typeface="+mn-lt"/>
              </a:rPr>
              <a:t>Що розуміється під форматуванням тексту?</a:t>
            </a:r>
            <a:endParaRPr lang="uk-UA" altLang="ru-RU" sz="2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1187896" y="1196752"/>
            <a:ext cx="784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altLang="ru-RU" sz="2400" b="1" dirty="0" smtClean="0">
                <a:solidFill>
                  <a:srgbClr val="0070C0"/>
                </a:solidFill>
                <a:latin typeface="+mn-lt"/>
              </a:rPr>
              <a:t>В чому полягає основна мета форматування?</a:t>
            </a:r>
            <a:endParaRPr lang="uk-UA" altLang="ru-RU" sz="2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1187896" y="1589891"/>
            <a:ext cx="7848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altLang="ru-RU" sz="2400" b="1" dirty="0" smtClean="0">
                <a:solidFill>
                  <a:srgbClr val="0070C0"/>
                </a:solidFill>
                <a:latin typeface="+mn-lt"/>
              </a:rPr>
              <a:t>Назвіть основні параметри сторінки документу, що буде надрукований.</a:t>
            </a:r>
            <a:endParaRPr lang="uk-UA" altLang="ru-RU" sz="24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482" y="3861048"/>
            <a:ext cx="1885950" cy="2419350"/>
          </a:xfrm>
          <a:prstGeom prst="rect">
            <a:avLst/>
          </a:prstGeom>
        </p:spPr>
      </p:pic>
      <p:pic>
        <p:nvPicPr>
          <p:cNvPr id="3074" name="Picture 2" descr="C:\Users\Я\Desktop\Для рпез-и\box-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861048"/>
            <a:ext cx="3463354" cy="247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896" y="2348880"/>
            <a:ext cx="784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rgbClr val="0070C0"/>
                </a:solidFill>
              </a:rPr>
              <a:t>Значення яких властивостей сторінки потрібно змінити, щоб надрукувати документ на аркуші іншого розміру</a:t>
            </a:r>
            <a:r>
              <a:rPr lang="uk-UA" sz="2400" b="1" dirty="0" smtClean="0">
                <a:solidFill>
                  <a:srgbClr val="0070C0"/>
                </a:solidFill>
              </a:rPr>
              <a:t>?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896" y="3179877"/>
            <a:ext cx="784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rgbClr val="0070C0"/>
                </a:solidFill>
              </a:rPr>
              <a:t>Для чого призначено режим попереднього перегляду документа</a:t>
            </a:r>
            <a:r>
              <a:rPr lang="uk-UA" sz="2400" b="1" dirty="0" smtClean="0">
                <a:solidFill>
                  <a:srgbClr val="0070C0"/>
                </a:solidFill>
              </a:rPr>
              <a:t>?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321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3" grpId="1"/>
      <p:bldP spid="37894" grpId="0"/>
      <p:bldP spid="37894" grpId="1"/>
      <p:bldP spid="37898" grpId="0"/>
      <p:bldP spid="37898" grpId="1"/>
      <p:bldP spid="2" grpId="0"/>
      <p:bldP spid="2" grpId="1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4" t="5178" r="15821" b="8956"/>
          <a:stretch/>
        </p:blipFill>
        <p:spPr>
          <a:xfrm>
            <a:off x="7983219" y="97569"/>
            <a:ext cx="1053277" cy="1387215"/>
          </a:xfrm>
          <a:prstGeom prst="rect">
            <a:avLst/>
          </a:prstGeom>
        </p:spPr>
      </p:pic>
      <p:sp>
        <p:nvSpPr>
          <p:cNvPr id="14338" name="Заголовок 2"/>
          <p:cNvSpPr>
            <a:spLocks/>
          </p:cNvSpPr>
          <p:nvPr/>
        </p:nvSpPr>
        <p:spPr bwMode="auto">
          <a:xfrm>
            <a:off x="1042988" y="188913"/>
            <a:ext cx="76438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uk-UA" altLang="ru-RU" sz="4000" b="1" dirty="0" smtClean="0">
                <a:solidFill>
                  <a:schemeClr val="tx2"/>
                </a:solidFill>
                <a:latin typeface="Calibri" pitchFamily="34" charset="0"/>
              </a:rPr>
              <a:t>Запитання та завдання</a:t>
            </a:r>
            <a:endParaRPr lang="uk-UA" altLang="ru-RU" sz="4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7917" name="Text Box 29"/>
          <p:cNvSpPr txBox="1">
            <a:spLocks noChangeArrowheads="1"/>
          </p:cNvSpPr>
          <p:nvPr/>
        </p:nvSpPr>
        <p:spPr bwMode="auto">
          <a:xfrm>
            <a:off x="971600" y="1311151"/>
            <a:ext cx="77041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altLang="ru-RU" sz="2400" b="1" dirty="0" smtClean="0">
                <a:solidFill>
                  <a:srgbClr val="0070C0"/>
                </a:solidFill>
                <a:latin typeface="+mn-lt"/>
              </a:rPr>
              <a:t>Визначте, до якої групи </a:t>
            </a:r>
            <a:r>
              <a:rPr lang="uk-UA" sz="2400" b="1" dirty="0" smtClean="0">
                <a:solidFill>
                  <a:srgbClr val="0070C0"/>
                </a:solidFill>
                <a:latin typeface="+mn-lt"/>
              </a:rPr>
              <a:t>відносяться наступні дії.</a:t>
            </a:r>
            <a:endParaRPr lang="uk-UA" altLang="ru-RU" sz="2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094534" y="1916832"/>
            <a:ext cx="3889375" cy="3603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rgbClr val="FFFFFF"/>
                </a:solidFill>
                <a:cs typeface="Arial" charset="0"/>
              </a:rPr>
              <a:t>Заміна одного символу на інший</a:t>
            </a:r>
            <a:endParaRPr lang="ru-RU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3094534" y="2348632"/>
            <a:ext cx="3889375" cy="3603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rgbClr val="FFFFFF"/>
                </a:solidFill>
                <a:cs typeface="Arial" charset="0"/>
              </a:rPr>
              <a:t>Вставлення пропущеного слова</a:t>
            </a:r>
            <a:endParaRPr lang="uk-UA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3094534" y="2780432"/>
            <a:ext cx="3889375" cy="3603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rgbClr val="FFFFFF"/>
                </a:solidFill>
                <a:cs typeface="Arial" charset="0"/>
              </a:rPr>
              <a:t>Зміна шрифту</a:t>
            </a:r>
            <a:endParaRPr lang="uk-UA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094534" y="3213820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rgbClr val="FFFFFF"/>
                </a:solidFill>
                <a:cs typeface="Arial" charset="0"/>
              </a:rPr>
              <a:t>Видалення фрагменту тексту</a:t>
            </a:r>
            <a:endParaRPr lang="uk-UA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 rot="-5400000">
            <a:off x="-505122" y="4076626"/>
            <a:ext cx="4752975" cy="5762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spc="200" dirty="0" smtClean="0">
                <a:solidFill>
                  <a:srgbClr val="FFFFFF"/>
                </a:solidFill>
                <a:latin typeface="Calibri" pitchFamily="34" charset="0"/>
              </a:rPr>
              <a:t>Редагування</a:t>
            </a:r>
            <a:endParaRPr lang="uk-UA" sz="2000" spc="2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3095625" y="3628022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rgbClr val="FFFFFF"/>
                </a:solidFill>
                <a:cs typeface="Arial" charset="0"/>
              </a:rPr>
              <a:t>Вирівнювання тексту за шириною</a:t>
            </a:r>
            <a:r>
              <a:rPr lang="ru-RU" sz="1600" dirty="0" smtClean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sz="2200" b="1" dirty="0" smtClean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dirty="0" smtClean="0">
                <a:solidFill>
                  <a:srgbClr val="FFFFFF"/>
                </a:solidFill>
                <a:cs typeface="Arial" charset="0"/>
              </a:rPr>
              <a:t> </a:t>
            </a:r>
            <a:endParaRPr lang="ru-RU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3095625" y="4059822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rgbClr val="FFFFFF"/>
                </a:solidFill>
                <a:cs typeface="Arial" charset="0"/>
              </a:rPr>
              <a:t>Перевірка правопису</a:t>
            </a:r>
            <a:endParaRPr lang="uk-UA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3095625" y="4491622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rgbClr val="FFFFFF"/>
                </a:solidFill>
                <a:cs typeface="Arial" charset="0"/>
              </a:rPr>
              <a:t>Зміна міжрядкового інтервалу</a:t>
            </a:r>
            <a:endParaRPr lang="uk-UA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3095625" y="4923422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rgbClr val="FFFFFF"/>
                </a:solidFill>
                <a:cs typeface="Arial" charset="0"/>
              </a:rPr>
              <a:t>Зміна </a:t>
            </a:r>
            <a:r>
              <a:rPr lang="uk-UA" sz="1600" dirty="0" smtClean="0">
                <a:solidFill>
                  <a:srgbClr val="FFFFFF"/>
                </a:solidFill>
                <a:cs typeface="Arial" charset="0"/>
              </a:rPr>
              <a:t>розмірів полів сторінки</a:t>
            </a:r>
            <a:endParaRPr lang="uk-UA" sz="16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6" name="Rectangle 6"/>
          <p:cNvSpPr>
            <a:spLocks noChangeArrowheads="1"/>
          </p:cNvSpPr>
          <p:nvPr/>
        </p:nvSpPr>
        <p:spPr bwMode="auto">
          <a:xfrm>
            <a:off x="3095625" y="5355222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rgbClr val="FFFFFF"/>
                </a:solidFill>
                <a:cs typeface="Arial" charset="0"/>
              </a:rPr>
              <a:t>Видалення помилкового символу</a:t>
            </a:r>
            <a:endParaRPr lang="uk-UA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3095625" y="5805264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rgbClr val="FFFFFF"/>
                </a:solidFill>
                <a:cs typeface="Arial" charset="0"/>
              </a:rPr>
              <a:t>Пошук та заміна</a:t>
            </a:r>
            <a:endParaRPr lang="uk-UA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8" name="Rectangle 6"/>
          <p:cNvSpPr>
            <a:spLocks noChangeArrowheads="1"/>
          </p:cNvSpPr>
          <p:nvPr/>
        </p:nvSpPr>
        <p:spPr bwMode="auto">
          <a:xfrm>
            <a:off x="3095625" y="6291847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 smtClean="0">
                <a:solidFill>
                  <a:srgbClr val="FFFFFF"/>
                </a:solidFill>
                <a:cs typeface="Arial" charset="0"/>
              </a:rPr>
              <a:t>Вставлення номеру сторінки</a:t>
            </a:r>
            <a:endParaRPr lang="uk-UA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auto">
          <a:xfrm rot="-5400000">
            <a:off x="5831681" y="4059029"/>
            <a:ext cx="4752975" cy="5762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spc="200" dirty="0">
                <a:solidFill>
                  <a:srgbClr val="FFFFFF"/>
                </a:solidFill>
                <a:latin typeface="Calibri" pitchFamily="34" charset="0"/>
              </a:rPr>
              <a:t>Форматування</a:t>
            </a:r>
          </a:p>
        </p:txBody>
      </p:sp>
    </p:spTree>
    <p:extLst>
      <p:ext uri="{BB962C8B-B14F-4D97-AF65-F5344CB8AC3E}">
        <p14:creationId xmlns:p14="http://schemas.microsoft.com/office/powerpoint/2010/main" val="18736066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37917" grpId="0"/>
      <p:bldP spid="12" grpId="0" animBg="1"/>
      <p:bldP spid="13" grpId="0" animBg="1"/>
      <p:bldP spid="14" grpId="0" animBg="1"/>
      <p:bldP spid="15" grpId="0" animBg="1"/>
      <p:bldP spid="23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"/>
          <p:cNvSpPr>
            <a:spLocks/>
          </p:cNvSpPr>
          <p:nvPr/>
        </p:nvSpPr>
        <p:spPr bwMode="auto">
          <a:xfrm>
            <a:off x="1042988" y="188913"/>
            <a:ext cx="76438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uk-UA" altLang="ru-RU" sz="4000" b="1" dirty="0" smtClean="0">
                <a:solidFill>
                  <a:schemeClr val="tx2"/>
                </a:solidFill>
                <a:latin typeface="Calibri" pitchFamily="34" charset="0"/>
              </a:rPr>
              <a:t>Запитання та завдання</a:t>
            </a:r>
            <a:endParaRPr lang="uk-UA" altLang="ru-RU" sz="4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7932" name="Text Box 44"/>
          <p:cNvSpPr txBox="1">
            <a:spLocks noChangeArrowheads="1"/>
          </p:cNvSpPr>
          <p:nvPr/>
        </p:nvSpPr>
        <p:spPr bwMode="auto">
          <a:xfrm>
            <a:off x="1331640" y="1074027"/>
            <a:ext cx="6552010" cy="640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uk-UA" altLang="ru-RU" sz="2200" b="1" dirty="0" smtClean="0">
                <a:solidFill>
                  <a:srgbClr val="0070C0"/>
                </a:solidFill>
                <a:latin typeface="+mn-lt"/>
              </a:rPr>
              <a:t>Виберіть параметри, що встановлюються при задані параметрів сторінки:</a:t>
            </a:r>
            <a:endParaRPr lang="uk-UA" altLang="ru-RU" sz="2200" b="1" dirty="0">
              <a:solidFill>
                <a:srgbClr val="0070C0"/>
              </a:solidFill>
              <a:latin typeface="+mn-lt"/>
            </a:endParaRPr>
          </a:p>
        </p:txBody>
      </p:sp>
      <p:graphicFrame>
        <p:nvGraphicFramePr>
          <p:cNvPr id="37933" name="Group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793895"/>
              </p:ext>
            </p:extLst>
          </p:nvPr>
        </p:nvGraphicFramePr>
        <p:xfrm>
          <a:off x="1763688" y="1953344"/>
          <a:ext cx="6552728" cy="4572000"/>
        </p:xfrm>
        <a:graphic>
          <a:graphicData uri="http://schemas.openxmlformats.org/drawingml/2006/table">
            <a:tbl>
              <a:tblPr/>
              <a:tblGrid>
                <a:gridCol w="1779816"/>
                <a:gridCol w="4772912"/>
              </a:tblGrid>
              <a:tr h="3691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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орієнтація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691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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стиль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691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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розмір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 шрифта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691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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розмір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r>
                        <a:rPr kumimoji="0" lang="uk-UA" sz="2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паперу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691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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номери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r>
                        <a:rPr kumimoji="0" lang="uk-UA" sz="2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сторінок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691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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поля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691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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міжрядкові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r>
                        <a:rPr kumimoji="0" lang="uk-UA" sz="2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інтервали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691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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відступи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691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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вирівнювання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r>
                        <a:rPr kumimoji="0" lang="uk-UA" sz="2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абзаців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691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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n-lt"/>
                          <a:cs typeface="Arial" charset="0"/>
                        </a:rPr>
                        <a:t>накреслення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</a:tbl>
          </a:graphicData>
        </a:graphic>
      </p:graphicFrame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232" y="1988840"/>
            <a:ext cx="465584" cy="465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232" y="3356992"/>
            <a:ext cx="465584" cy="46558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232" y="3827512"/>
            <a:ext cx="465584" cy="46558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232" y="4259560"/>
            <a:ext cx="465584" cy="4655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6" r="18426"/>
          <a:stretch/>
        </p:blipFill>
        <p:spPr>
          <a:xfrm>
            <a:off x="7668344" y="92952"/>
            <a:ext cx="1257612" cy="167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84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7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7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39"/>
          <a:stretch/>
        </p:blipFill>
        <p:spPr>
          <a:xfrm>
            <a:off x="7778280" y="116632"/>
            <a:ext cx="1330224" cy="1485278"/>
          </a:xfrm>
          <a:prstGeom prst="rect">
            <a:avLst/>
          </a:prstGeom>
        </p:spPr>
      </p:pic>
      <p:sp>
        <p:nvSpPr>
          <p:cNvPr id="14338" name="Заголовок 2"/>
          <p:cNvSpPr>
            <a:spLocks/>
          </p:cNvSpPr>
          <p:nvPr/>
        </p:nvSpPr>
        <p:spPr bwMode="auto">
          <a:xfrm>
            <a:off x="1042988" y="188913"/>
            <a:ext cx="76438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uk-UA" altLang="ru-RU" sz="4000" b="1" dirty="0" smtClean="0">
                <a:solidFill>
                  <a:schemeClr val="tx2"/>
                </a:solidFill>
                <a:latin typeface="Calibri" pitchFamily="34" charset="0"/>
              </a:rPr>
              <a:t>Запитання та завдання</a:t>
            </a:r>
            <a:endParaRPr lang="uk-UA" altLang="ru-RU" sz="4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7932" name="Text Box 44"/>
          <p:cNvSpPr txBox="1">
            <a:spLocks noChangeArrowheads="1"/>
          </p:cNvSpPr>
          <p:nvPr/>
        </p:nvSpPr>
        <p:spPr bwMode="auto">
          <a:xfrm>
            <a:off x="1475656" y="1220559"/>
            <a:ext cx="69847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kern="0" dirty="0" smtClean="0">
                <a:solidFill>
                  <a:srgbClr val="0070C0"/>
                </a:solidFill>
                <a:latin typeface="+mn-lt"/>
              </a:rPr>
              <a:t>Вкажіть </a:t>
            </a:r>
            <a:r>
              <a:rPr lang="uk-UA" sz="2400" b="1" i="1" kern="0" dirty="0" smtClean="0">
                <a:solidFill>
                  <a:srgbClr val="0000CC"/>
                </a:solidFill>
                <a:latin typeface="+mn-lt"/>
              </a:rPr>
              <a:t>послідовність команд </a:t>
            </a:r>
            <a:r>
              <a:rPr lang="uk-UA" sz="2400" b="1" kern="0" dirty="0">
                <a:solidFill>
                  <a:srgbClr val="0070C0"/>
                </a:solidFill>
                <a:latin typeface="+mn-lt"/>
              </a:rPr>
              <a:t>алгоритму встановлення нумерації сторінок текстового документа.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4808" y="3217634"/>
            <a:ext cx="432048" cy="578882"/>
          </a:xfrm>
          <a:prstGeom prst="roundRect">
            <a:avLst/>
          </a:prstGeom>
          <a:noFill/>
          <a:ln w="38100">
            <a:solidFill>
              <a:srgbClr val="000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4808" y="4467806"/>
            <a:ext cx="432048" cy="578882"/>
          </a:xfrm>
          <a:prstGeom prst="roundRect">
            <a:avLst/>
          </a:prstGeom>
          <a:noFill/>
          <a:ln w="38100">
            <a:solidFill>
              <a:srgbClr val="000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47664" y="5473100"/>
            <a:ext cx="432048" cy="578882"/>
          </a:xfrm>
          <a:prstGeom prst="roundRect">
            <a:avLst/>
          </a:prstGeom>
          <a:noFill/>
          <a:ln w="38100">
            <a:solidFill>
              <a:srgbClr val="000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8913" y="2883631"/>
            <a:ext cx="5940660" cy="1328023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Вибрати у списку спосіб розміщення номерів на сторінці та різновид оформлення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08913" y="4323791"/>
            <a:ext cx="5940660" cy="919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Вибрати на </a:t>
            </a:r>
            <a:r>
              <a:rPr kumimoji="0" lang="uk-UA" sz="2400" b="1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Стрічці</a:t>
            </a:r>
            <a:r>
              <a:rPr kumimoji="0" lang="uk-UA" sz="2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кнопку </a:t>
            </a:r>
            <a:r>
              <a:rPr kumimoji="0" lang="uk-UA" sz="2400" b="1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Закрити вікно колонтитулів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08913" y="5348606"/>
            <a:ext cx="5940660" cy="919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Вибрати кнопку </a:t>
            </a:r>
            <a:r>
              <a:rPr kumimoji="0" lang="uk-UA" sz="2400" b="1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Номер сторінки</a:t>
            </a:r>
            <a:r>
              <a:rPr kumimoji="0" lang="uk-UA" sz="2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групи </a:t>
            </a:r>
            <a:r>
              <a:rPr kumimoji="0" lang="uk-UA" sz="2400" b="1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Колонтитули</a:t>
            </a:r>
            <a:r>
              <a:rPr kumimoji="0" lang="uk-UA" sz="2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вкладки </a:t>
            </a:r>
            <a:r>
              <a:rPr kumimoji="0" lang="uk-UA" sz="2400" b="1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Вставлення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54808" y="3240852"/>
            <a:ext cx="432048" cy="57888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54808" y="4484441"/>
            <a:ext cx="432048" cy="57888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54808" y="5470306"/>
            <a:ext cx="432048" cy="57888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469758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7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32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Практична робота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09350"/>
            <a:ext cx="2160240" cy="2381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03848" y="2852936"/>
            <a:ext cx="54726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850" algn="just"/>
            <a:r>
              <a:rPr lang="uk-UA" sz="2800" b="1" dirty="0">
                <a:solidFill>
                  <a:srgbClr val="0000CC"/>
                </a:solidFill>
              </a:rPr>
              <a:t>Увага! </a:t>
            </a:r>
            <a:r>
              <a:rPr lang="uk-UA" sz="2800" b="1" i="1" dirty="0">
                <a:solidFill>
                  <a:srgbClr val="0070C0"/>
                </a:solidFill>
              </a:rPr>
              <a:t>Під час роботи з комп’ютером дотримуйтеся правил безпеки і санітарно-гігієнічних </a:t>
            </a:r>
            <a:r>
              <a:rPr lang="uk-UA" sz="2800" b="1" i="1" dirty="0" smtClean="0">
                <a:solidFill>
                  <a:srgbClr val="0070C0"/>
                </a:solidFill>
              </a:rPr>
              <a:t>норм.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18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Autofit/>
          </a:bodyPr>
          <a:lstStyle/>
          <a:p>
            <a:pPr algn="just"/>
            <a:r>
              <a:rPr lang="ru-RU" sz="2600" b="1" dirty="0" err="1" smtClean="0"/>
              <a:t>Уя</a:t>
            </a:r>
            <a:r>
              <a:rPr lang="uk-UA" sz="2600" b="1" dirty="0" err="1" smtClean="0"/>
              <a:t>вимо</a:t>
            </a:r>
            <a:r>
              <a:rPr lang="uk-UA" sz="2600" b="1" dirty="0" smtClean="0"/>
              <a:t>, що ми працюємо у книжковому видавництві, і треба підготувати до друку віршовану казку О.С. Пушкіна про рибака і золоту рибку.</a:t>
            </a:r>
            <a:endParaRPr lang="ru-RU" sz="2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19" y="1916832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70C0"/>
                </a:solidFill>
              </a:rPr>
              <a:t>Завдання: </a:t>
            </a:r>
            <a:r>
              <a:rPr lang="uk-UA" b="1" dirty="0">
                <a:solidFill>
                  <a:srgbClr val="0070C0"/>
                </a:solidFill>
              </a:rPr>
              <a:t>Оформити текстовий документ за зразком: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945" y="2448112"/>
            <a:ext cx="6120000" cy="427930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Рисунок 5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945" y="2438797"/>
            <a:ext cx="6120000" cy="429793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Рисунок 6"/>
          <p:cNvPicPr preferRelativeResize="0"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945" y="2441672"/>
            <a:ext cx="6120000" cy="42921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8" name="Рисунок 7"/>
          <p:cNvPicPr preferRelativeResize="0"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945" y="2436636"/>
            <a:ext cx="6120000" cy="430225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Рисунок 8"/>
          <p:cNvPicPr preferRelativeResize="0"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945" y="2438644"/>
            <a:ext cx="6120000" cy="429824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Рисунок 9"/>
          <p:cNvPicPr preferRelativeResize="0"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945" y="2436219"/>
            <a:ext cx="6120000" cy="430309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4" name="Рисунок 3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563" y="2434163"/>
            <a:ext cx="6120765" cy="430720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7927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Послідовність виконання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628800"/>
            <a:ext cx="784887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</a:rPr>
              <a:t>1. Відкрити документ-заготовку із текстом казки.</a:t>
            </a:r>
          </a:p>
          <a:p>
            <a:r>
              <a:rPr lang="uk-UA" sz="2400" b="1" dirty="0" smtClean="0">
                <a:solidFill>
                  <a:srgbClr val="0070C0"/>
                </a:solidFill>
              </a:rPr>
              <a:t>2. Задати вказані параметри сторінки.</a:t>
            </a:r>
          </a:p>
          <a:p>
            <a:pPr marL="268288" indent="-268288"/>
            <a:r>
              <a:rPr lang="uk-UA" sz="2400" b="1" dirty="0" smtClean="0">
                <a:solidFill>
                  <a:srgbClr val="0070C0"/>
                </a:solidFill>
              </a:rPr>
              <a:t>3. Відформатувати  заголовок та основний текст казки за вказаними параметрами.</a:t>
            </a:r>
          </a:p>
          <a:p>
            <a:r>
              <a:rPr lang="uk-UA" sz="2400" b="1" dirty="0" smtClean="0">
                <a:solidFill>
                  <a:srgbClr val="0070C0"/>
                </a:solidFill>
              </a:rPr>
              <a:t>4. </a:t>
            </a:r>
            <a:r>
              <a:rPr lang="uk-UA" sz="2400" b="1" dirty="0">
                <a:solidFill>
                  <a:srgbClr val="0070C0"/>
                </a:solidFill>
              </a:rPr>
              <a:t>Першу літеру казки перетворити на </a:t>
            </a:r>
            <a:r>
              <a:rPr lang="uk-UA" sz="2400" b="1" dirty="0" smtClean="0">
                <a:solidFill>
                  <a:srgbClr val="0070C0"/>
                </a:solidFill>
              </a:rPr>
              <a:t>Буквицю.</a:t>
            </a:r>
          </a:p>
          <a:p>
            <a:pPr marL="268288" indent="-268288"/>
            <a:r>
              <a:rPr lang="uk-UA" sz="2400" b="1" dirty="0" smtClean="0">
                <a:solidFill>
                  <a:srgbClr val="0070C0"/>
                </a:solidFill>
              </a:rPr>
              <a:t>5. Оформити верхній та нижній колонтитули відповідним образом.</a:t>
            </a:r>
          </a:p>
          <a:p>
            <a:pPr marL="268288" indent="-268288"/>
            <a:r>
              <a:rPr lang="uk-UA" sz="2400" b="1" dirty="0" smtClean="0">
                <a:solidFill>
                  <a:srgbClr val="0070C0"/>
                </a:solidFill>
              </a:rPr>
              <a:t>6. Розділити текст казки на частини так, щоб вони відповідали ілюстраціям (зображенням художника) до казки.</a:t>
            </a:r>
          </a:p>
          <a:p>
            <a:r>
              <a:rPr lang="uk-UA" sz="2400" b="1" dirty="0" smtClean="0">
                <a:solidFill>
                  <a:srgbClr val="0070C0"/>
                </a:solidFill>
              </a:rPr>
              <a:t>7. На окремих сторінках додати потрібні ілюстрації.</a:t>
            </a:r>
          </a:p>
          <a:p>
            <a:endParaRPr lang="uk-UA" sz="2000" b="1" dirty="0">
              <a:solidFill>
                <a:srgbClr val="0070C0"/>
              </a:solidFill>
            </a:endParaRPr>
          </a:p>
          <a:p>
            <a:endParaRPr lang="uk-UA" sz="2000" b="1" dirty="0" smtClean="0">
              <a:solidFill>
                <a:srgbClr val="0070C0"/>
              </a:solidFill>
            </a:endParaRPr>
          </a:p>
          <a:p>
            <a:r>
              <a:rPr lang="uk-UA" b="1" dirty="0">
                <a:solidFill>
                  <a:srgbClr val="0070C0"/>
                </a:solidFill>
              </a:rPr>
              <a:t>Зберегти </a:t>
            </a:r>
            <a:r>
              <a:rPr lang="uk-UA" b="1" dirty="0" smtClean="0">
                <a:solidFill>
                  <a:srgbClr val="0070C0"/>
                </a:solidFill>
              </a:rPr>
              <a:t>отриманий текстовий </a:t>
            </a:r>
            <a:r>
              <a:rPr lang="uk-UA" b="1" dirty="0">
                <a:solidFill>
                  <a:srgbClr val="0070C0"/>
                </a:solidFill>
              </a:rPr>
              <a:t>документ </a:t>
            </a:r>
            <a:r>
              <a:rPr lang="uk-UA" b="1" dirty="0" smtClean="0">
                <a:solidFill>
                  <a:srgbClr val="0070C0"/>
                </a:solidFill>
              </a:rPr>
              <a:t>у власній папці.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2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224136"/>
          </a:xfrm>
        </p:spPr>
        <p:txBody>
          <a:bodyPr>
            <a:normAutofit/>
          </a:bodyPr>
          <a:lstStyle/>
          <a:p>
            <a:r>
              <a:rPr lang="uk-UA" sz="5400" b="1" dirty="0" smtClean="0"/>
              <a:t>Дякую за увагу</a:t>
            </a:r>
            <a:endParaRPr lang="ru-RU" sz="5400" b="1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7" descr="C:\Users\wp12.ПЛ№3\Desktop\istock_000004257988smal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09016"/>
            <a:ext cx="4537719" cy="3464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 descr="C:\Users\wp12.ПЛ№3\Desktop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364" y="4652963"/>
            <a:ext cx="29527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5" descr="C:\Users\wp12.ПЛ№3\Desktop\x_249b2df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451221"/>
            <a:ext cx="5400799" cy="3714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04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395536" y="3774976"/>
            <a:ext cx="8208912" cy="299695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r>
              <a:rPr lang="uk-UA" sz="2000" b="1" dirty="0" smtClean="0"/>
              <a:t>При збереженні текстового документу у файлі на зовнішньому носії зберігається власне текст і команди його форматування.</a:t>
            </a:r>
          </a:p>
          <a:p>
            <a:r>
              <a:rPr lang="uk-UA" sz="2000" b="1" dirty="0" smtClean="0"/>
              <a:t>Формати текстових файлів:</a:t>
            </a:r>
          </a:p>
          <a:p>
            <a:pPr indent="354013"/>
            <a:r>
              <a:rPr lang="en-US" sz="2000" b="1" dirty="0" smtClean="0">
                <a:solidFill>
                  <a:srgbClr val="FF9933"/>
                </a:solidFill>
              </a:rPr>
              <a:t>t</a:t>
            </a:r>
            <a:r>
              <a:rPr lang="uk-UA" sz="2000" b="1" dirty="0" err="1" smtClean="0">
                <a:solidFill>
                  <a:srgbClr val="FF9933"/>
                </a:solidFill>
              </a:rPr>
              <a:t>xt</a:t>
            </a:r>
            <a:r>
              <a:rPr lang="uk-UA" sz="2000" b="1" dirty="0" smtClean="0">
                <a:solidFill>
                  <a:srgbClr val="FF9933"/>
                </a:solidFill>
              </a:rPr>
              <a:t>      </a:t>
            </a:r>
            <a:r>
              <a:rPr lang="uk-UA" sz="2000" dirty="0" smtClean="0"/>
              <a:t>зберігає текст без форматування;</a:t>
            </a:r>
          </a:p>
          <a:p>
            <a:pPr marL="901700" indent="-547688"/>
            <a:r>
              <a:rPr lang="uk-UA" sz="2000" b="1" dirty="0" err="1" smtClean="0">
                <a:solidFill>
                  <a:srgbClr val="FF9933"/>
                </a:solidFill>
              </a:rPr>
              <a:t>rtf</a:t>
            </a:r>
            <a:r>
              <a:rPr lang="uk-UA" sz="2000" b="1" dirty="0" smtClean="0">
                <a:solidFill>
                  <a:srgbClr val="FF9933"/>
                </a:solidFill>
              </a:rPr>
              <a:t>     </a:t>
            </a:r>
            <a:r>
              <a:rPr lang="uk-UA" sz="2000" dirty="0" smtClean="0">
                <a:solidFill>
                  <a:schemeClr val="bg1"/>
                </a:solidFill>
              </a:rPr>
              <a:t>у</a:t>
            </a:r>
            <a:r>
              <a:rPr lang="uk-UA" sz="2000" dirty="0" smtClean="0"/>
              <a:t>ніверсальний формат, що зберігає текст з усім форматуванням і сприйманий більшістю текстових процесорів;</a:t>
            </a:r>
          </a:p>
          <a:p>
            <a:pPr marL="901700" indent="-547688"/>
            <a:r>
              <a:rPr lang="uk-UA" sz="2000" b="1" dirty="0" err="1" smtClean="0">
                <a:solidFill>
                  <a:srgbClr val="FF9900"/>
                </a:solidFill>
              </a:rPr>
              <a:t>doc</a:t>
            </a:r>
            <a:r>
              <a:rPr lang="uk-UA" sz="2000" b="1" dirty="0" smtClean="0">
                <a:solidFill>
                  <a:srgbClr val="FF9900"/>
                </a:solidFill>
              </a:rPr>
              <a:t> ( </a:t>
            </a:r>
            <a:r>
              <a:rPr lang="uk-UA" sz="2000" b="1" dirty="0" err="1" smtClean="0">
                <a:solidFill>
                  <a:srgbClr val="FF9900"/>
                </a:solidFill>
              </a:rPr>
              <a:t>docx</a:t>
            </a:r>
            <a:r>
              <a:rPr lang="uk-UA" sz="2000" b="1" dirty="0" smtClean="0">
                <a:solidFill>
                  <a:srgbClr val="FF9900"/>
                </a:solidFill>
              </a:rPr>
              <a:t>)</a:t>
            </a:r>
            <a:r>
              <a:rPr lang="uk-UA" sz="2000" b="1" dirty="0" smtClean="0">
                <a:solidFill>
                  <a:schemeClr val="bg1"/>
                </a:solidFill>
              </a:rPr>
              <a:t> </a:t>
            </a:r>
            <a:r>
              <a:rPr lang="uk-UA" sz="2000" dirty="0" smtClean="0">
                <a:solidFill>
                  <a:schemeClr val="bg1"/>
                </a:solidFill>
              </a:rPr>
              <a:t>формати документів, що створюються</a:t>
            </a:r>
            <a:r>
              <a:rPr lang="uk-UA" sz="2000" dirty="0" smtClean="0">
                <a:solidFill>
                  <a:srgbClr val="FF9900"/>
                </a:solidFill>
              </a:rPr>
              <a:t> </a:t>
            </a:r>
            <a:r>
              <a:rPr lang="uk-UA" sz="2000" dirty="0" smtClean="0">
                <a:solidFill>
                  <a:schemeClr val="bg1"/>
                </a:solidFill>
              </a:rPr>
              <a:t>MS Word 97-2003 (Word 2007-2010) </a:t>
            </a:r>
          </a:p>
          <a:p>
            <a:pPr marL="901700" indent="-547688"/>
            <a:r>
              <a:rPr lang="uk-UA" sz="2000" b="1" dirty="0" err="1" smtClean="0">
                <a:solidFill>
                  <a:srgbClr val="FF9933"/>
                </a:solidFill>
              </a:rPr>
              <a:t>html</a:t>
            </a:r>
            <a:r>
              <a:rPr lang="uk-UA" sz="2000" b="1" dirty="0" smtClean="0">
                <a:solidFill>
                  <a:srgbClr val="FF9933"/>
                </a:solidFill>
              </a:rPr>
              <a:t> , </a:t>
            </a:r>
            <a:r>
              <a:rPr lang="uk-UA" sz="2000" b="1" dirty="0" err="1" smtClean="0">
                <a:solidFill>
                  <a:srgbClr val="FF9933"/>
                </a:solidFill>
              </a:rPr>
              <a:t>htm</a:t>
            </a:r>
            <a:r>
              <a:rPr lang="uk-UA" sz="2000" b="1" dirty="0" smtClean="0">
                <a:solidFill>
                  <a:srgbClr val="FF9933"/>
                </a:solidFill>
              </a:rPr>
              <a:t>  </a:t>
            </a:r>
            <a:r>
              <a:rPr lang="uk-UA" sz="2000" dirty="0" smtClean="0">
                <a:solidFill>
                  <a:schemeClr val="bg1"/>
                </a:solidFill>
              </a:rPr>
              <a:t>формати зберігання </a:t>
            </a:r>
            <a:r>
              <a:rPr lang="uk-UA" sz="2000" dirty="0" err="1" smtClean="0">
                <a:solidFill>
                  <a:schemeClr val="bg1"/>
                </a:solidFill>
              </a:rPr>
              <a:t>web</a:t>
            </a:r>
            <a:r>
              <a:rPr lang="uk-UA" sz="2000" dirty="0" smtClean="0">
                <a:solidFill>
                  <a:schemeClr val="bg1"/>
                </a:solidFill>
              </a:rPr>
              <a:t>- сторінок</a:t>
            </a:r>
          </a:p>
          <a:p>
            <a:endParaRPr lang="uk-UA" sz="2000" b="1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458" y="6208193"/>
            <a:ext cx="551982" cy="5519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Autofit/>
          </a:bodyPr>
          <a:lstStyle/>
          <a:p>
            <a:pPr algn="l"/>
            <a:r>
              <a:rPr lang="uk-UA" sz="3200" b="1" dirty="0"/>
              <a:t>Під час опрацювання нового документа доцільно дотримуватися </a:t>
            </a:r>
            <a:r>
              <a:rPr lang="uk-UA" sz="3200" b="1" dirty="0" smtClean="0"/>
              <a:t>наступної </a:t>
            </a:r>
            <a:r>
              <a:rPr lang="uk-UA" sz="3200" b="1" dirty="0"/>
              <a:t>послідовності операцій </a:t>
            </a:r>
            <a:endParaRPr lang="ru-RU" sz="3200" b="1" dirty="0"/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251520" y="2708920"/>
            <a:ext cx="1728192" cy="64807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Уведення тексту</a:t>
            </a:r>
            <a:endParaRPr lang="ru-RU" b="1" dirty="0"/>
          </a:p>
        </p:txBody>
      </p:sp>
      <p:cxnSp>
        <p:nvCxnSpPr>
          <p:cNvPr id="6" name="Пряма зі стрілкою 5"/>
          <p:cNvCxnSpPr/>
          <p:nvPr/>
        </p:nvCxnSpPr>
        <p:spPr>
          <a:xfrm>
            <a:off x="1979712" y="3032956"/>
            <a:ext cx="432048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Округлений прямокутник 6"/>
          <p:cNvSpPr/>
          <p:nvPr/>
        </p:nvSpPr>
        <p:spPr>
          <a:xfrm>
            <a:off x="2411760" y="2708920"/>
            <a:ext cx="1728192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Редагування тексту</a:t>
            </a:r>
            <a:endParaRPr lang="ru-RU" b="1" dirty="0"/>
          </a:p>
        </p:txBody>
      </p:sp>
      <p:cxnSp>
        <p:nvCxnSpPr>
          <p:cNvPr id="8" name="Пряма зі стрілкою 7"/>
          <p:cNvCxnSpPr/>
          <p:nvPr/>
        </p:nvCxnSpPr>
        <p:spPr>
          <a:xfrm>
            <a:off x="4139952" y="3032956"/>
            <a:ext cx="432048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Округлений прямокутник 8"/>
          <p:cNvSpPr/>
          <p:nvPr/>
        </p:nvSpPr>
        <p:spPr>
          <a:xfrm>
            <a:off x="4572000" y="2705120"/>
            <a:ext cx="1800200" cy="64807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Форматування тексту</a:t>
            </a:r>
            <a:endParaRPr lang="ru-RU" b="1" dirty="0"/>
          </a:p>
        </p:txBody>
      </p:sp>
      <p:cxnSp>
        <p:nvCxnSpPr>
          <p:cNvPr id="10" name="Пряма зі стрілкою 9"/>
          <p:cNvCxnSpPr/>
          <p:nvPr/>
        </p:nvCxnSpPr>
        <p:spPr>
          <a:xfrm>
            <a:off x="6372200" y="3029156"/>
            <a:ext cx="432048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Округлений прямокутник 10"/>
          <p:cNvSpPr/>
          <p:nvPr/>
        </p:nvSpPr>
        <p:spPr>
          <a:xfrm>
            <a:off x="6804248" y="2705120"/>
            <a:ext cx="1584176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Збереження тексту</a:t>
            </a:r>
            <a:endParaRPr lang="ru-RU" b="1" dirty="0"/>
          </a:p>
        </p:txBody>
      </p:sp>
      <p:sp>
        <p:nvSpPr>
          <p:cNvPr id="13" name="Прямокутник 12"/>
          <p:cNvSpPr/>
          <p:nvPr/>
        </p:nvSpPr>
        <p:spPr>
          <a:xfrm>
            <a:off x="467544" y="3861048"/>
            <a:ext cx="7920880" cy="216024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b="1" dirty="0"/>
              <a:t>Традиційно </a:t>
            </a:r>
            <a:r>
              <a:rPr lang="uk-UA" sz="2000" b="1" dirty="0">
                <a:solidFill>
                  <a:srgbClr val="FFFF00"/>
                </a:solidFill>
              </a:rPr>
              <a:t>введення тексту </a:t>
            </a:r>
            <a:r>
              <a:rPr lang="uk-UA" sz="2000" b="1" dirty="0"/>
              <a:t>в текстовий документ здійснюється </a:t>
            </a:r>
            <a:r>
              <a:rPr lang="uk-UA" sz="2000" b="1" dirty="0" smtClean="0"/>
              <a:t>з </a:t>
            </a:r>
            <a:r>
              <a:rPr lang="uk-UA" sz="2000" b="1" dirty="0"/>
              <a:t>клавіатури. При цьому текст уводиться користувачем послідовно — літера за літерою, слово за словом, речення за реченням. Цей процес є досить копітким і трудомістким.</a:t>
            </a:r>
            <a:endParaRPr lang="ru-RU" sz="2000" b="1" dirty="0"/>
          </a:p>
          <a:p>
            <a:r>
              <a:rPr lang="uk-UA" sz="2000" b="1" dirty="0"/>
              <a:t>Під час уведення тексту з клавіатури потрібно дотримуватися певних правил.</a:t>
            </a:r>
            <a:endParaRPr lang="ru-RU" sz="2000" b="1" dirty="0"/>
          </a:p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442" y="5464794"/>
            <a:ext cx="551982" cy="551982"/>
          </a:xfrm>
          <a:prstGeom prst="rect">
            <a:avLst/>
          </a:prstGeom>
        </p:spPr>
      </p:pic>
      <p:sp>
        <p:nvSpPr>
          <p:cNvPr id="16" name="Прямокутник 15"/>
          <p:cNvSpPr/>
          <p:nvPr/>
        </p:nvSpPr>
        <p:spPr>
          <a:xfrm>
            <a:off x="467544" y="3861048"/>
            <a:ext cx="7920880" cy="216024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b="1" dirty="0" smtClean="0"/>
              <a:t>До </a:t>
            </a:r>
            <a:r>
              <a:rPr lang="uk-UA" sz="2000" b="1" dirty="0" smtClean="0">
                <a:solidFill>
                  <a:srgbClr val="FFFF00"/>
                </a:solidFill>
              </a:rPr>
              <a:t>редагування тексту </a:t>
            </a:r>
            <a:r>
              <a:rPr lang="uk-UA" sz="2000" b="1" dirty="0" smtClean="0"/>
              <a:t>відносять виправлення </a:t>
            </a:r>
            <a:r>
              <a:rPr lang="uk-UA" sz="2000" b="1" dirty="0"/>
              <a:t>в ньому </a:t>
            </a:r>
            <a:r>
              <a:rPr lang="uk-UA" sz="2000" b="1" dirty="0" smtClean="0"/>
              <a:t>помилок, допущених </a:t>
            </a:r>
            <a:r>
              <a:rPr lang="uk-UA" sz="2000" b="1" dirty="0"/>
              <a:t>під час уведення.</a:t>
            </a:r>
            <a:endParaRPr lang="ru-RU" sz="2000" b="1" dirty="0"/>
          </a:p>
          <a:p>
            <a:r>
              <a:rPr lang="uk-UA" sz="2000" b="1" dirty="0"/>
              <a:t>До елементарних операцій редагування тексту в текстовому документі належать операції видалення, вставлення та замінювання символів.</a:t>
            </a:r>
            <a:endParaRPr lang="ru-RU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442" y="5445224"/>
            <a:ext cx="551982" cy="551982"/>
          </a:xfrm>
          <a:prstGeom prst="rect">
            <a:avLst/>
          </a:prstGeom>
        </p:spPr>
      </p:pic>
      <p:sp>
        <p:nvSpPr>
          <p:cNvPr id="18" name="Прямокутник 17"/>
          <p:cNvSpPr/>
          <p:nvPr/>
        </p:nvSpPr>
        <p:spPr>
          <a:xfrm>
            <a:off x="467544" y="3861048"/>
            <a:ext cx="7920880" cy="216024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b="1" dirty="0" smtClean="0"/>
              <a:t>Під  </a:t>
            </a:r>
            <a:r>
              <a:rPr lang="uk-UA" sz="2000" b="1" dirty="0" smtClean="0">
                <a:solidFill>
                  <a:srgbClr val="FFFF00"/>
                </a:solidFill>
              </a:rPr>
              <a:t>форматуванням </a:t>
            </a:r>
            <a:r>
              <a:rPr lang="uk-UA" sz="2000" b="1" dirty="0" smtClean="0"/>
              <a:t>розуміють операції, які пов’язані з оформленням тексту і зміною його зовнішнього вигляду. </a:t>
            </a:r>
          </a:p>
          <a:p>
            <a:r>
              <a:rPr lang="uk-UA" sz="2000" b="1" dirty="0" smtClean="0"/>
              <a:t>Операції форматування дійсні тільки для виділених об’єктів. </a:t>
            </a:r>
          </a:p>
          <a:p>
            <a:r>
              <a:rPr lang="uk-UA" sz="2000" b="1" dirty="0" smtClean="0"/>
              <a:t>Розрізняють три основні операції форматування: </a:t>
            </a:r>
            <a:r>
              <a:rPr lang="uk-UA" sz="2000" b="1" dirty="0" smtClean="0">
                <a:solidFill>
                  <a:srgbClr val="FFC000"/>
                </a:solidFill>
              </a:rPr>
              <a:t>форматування символів</a:t>
            </a:r>
            <a:r>
              <a:rPr lang="uk-UA" sz="2000" b="1" dirty="0" smtClean="0"/>
              <a:t>, </a:t>
            </a:r>
            <a:r>
              <a:rPr lang="uk-UA" sz="2000" b="1" dirty="0" smtClean="0">
                <a:solidFill>
                  <a:srgbClr val="FF6600"/>
                </a:solidFill>
              </a:rPr>
              <a:t>форматування абзаців</a:t>
            </a:r>
            <a:r>
              <a:rPr lang="uk-UA" sz="2000" b="1" dirty="0" smtClean="0"/>
              <a:t>, форматування сторінок.</a:t>
            </a:r>
            <a:endParaRPr lang="uk-UA" b="1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442" y="5445224"/>
            <a:ext cx="551982" cy="551982"/>
          </a:xfrm>
          <a:prstGeom prst="rect">
            <a:avLst/>
          </a:prstGeom>
        </p:spPr>
      </p:pic>
      <p:sp>
        <p:nvSpPr>
          <p:cNvPr id="22" name="Кнопка дії: назад 21">
            <a:hlinkClick r:id="rId3" action="ppaction://hlinksldjump" highlightClick="1"/>
          </p:cNvPr>
          <p:cNvSpPr/>
          <p:nvPr/>
        </p:nvSpPr>
        <p:spPr>
          <a:xfrm>
            <a:off x="8676456" y="6381328"/>
            <a:ext cx="36004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48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" grpId="0"/>
      <p:bldP spid="4" grpId="0" animBg="1"/>
      <p:bldP spid="7" grpId="0" animBg="1"/>
      <p:bldP spid="9" grpId="0" animBg="1"/>
      <p:bldP spid="11" grpId="0" animBg="1"/>
      <p:bldP spid="13" grpId="0" animBg="1"/>
      <p:bldP spid="13" grpId="1" animBg="1"/>
      <p:bldP spid="16" grpId="0" animBg="1"/>
      <p:bldP spid="16" grpId="1" animBg="1"/>
      <p:bldP spid="18" grpId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70075"/>
            <a:ext cx="2835399" cy="2227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/>
              <a:t>Розгадайте ребус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"/>
          <a:stretch/>
        </p:blipFill>
        <p:spPr bwMode="auto">
          <a:xfrm>
            <a:off x="4067944" y="2568752"/>
            <a:ext cx="4195040" cy="222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79912" y="5378207"/>
            <a:ext cx="4955569" cy="715089"/>
          </a:xfrm>
          <a:prstGeom prst="roundRect">
            <a:avLst/>
          </a:prstGeom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i="1" kern="0" dirty="0" smtClean="0">
                <a:solidFill>
                  <a:srgbClr val="FFFFFF"/>
                </a:solidFill>
                <a:latin typeface="Verdana"/>
                <a:cs typeface="Times New Roman" panose="02020603050405020304" pitchFamily="18" charset="0"/>
              </a:rPr>
              <a:t>Абзац</a:t>
            </a:r>
            <a:endParaRPr kumimoji="0" lang="uk-UA" sz="54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93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/>
          </a:bodyPr>
          <a:lstStyle/>
          <a:p>
            <a:r>
              <a:rPr lang="uk-UA" sz="3200" b="1" dirty="0" smtClean="0"/>
              <a:t>Текстовий документ може містити в собі:</a:t>
            </a:r>
            <a:endParaRPr lang="ru-RU" sz="3200" b="1" dirty="0"/>
          </a:p>
        </p:txBody>
      </p:sp>
      <p:graphicFrame>
        <p:nvGraphicFramePr>
          <p:cNvPr id="3" name="Таблиця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615268"/>
              </p:ext>
            </p:extLst>
          </p:nvPr>
        </p:nvGraphicFramePr>
        <p:xfrm>
          <a:off x="251520" y="1340770"/>
          <a:ext cx="8712968" cy="4968551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105513"/>
                <a:gridCol w="6607455"/>
              </a:tblGrid>
              <a:tr h="6203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noProof="0" dirty="0" smtClean="0">
                          <a:effectLst/>
                        </a:rPr>
                        <a:t>Об’єкт</a:t>
                      </a:r>
                      <a:endParaRPr lang="uk-UA" sz="2200" b="1" i="1" noProof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noProof="0" dirty="0" smtClean="0">
                          <a:effectLst/>
                        </a:rPr>
                        <a:t>Тлумачення</a:t>
                      </a:r>
                      <a:endParaRPr lang="uk-UA" sz="2200" b="1" i="1" noProof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6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700" b="1" noProof="0" dirty="0" smtClean="0">
                          <a:solidFill>
                            <a:srgbClr val="FFFF00"/>
                          </a:solidFill>
                          <a:effectLst/>
                          <a:hlinkClick r:id="" action="ppaction://noaction"/>
                        </a:rPr>
                        <a:t>Символ</a:t>
                      </a:r>
                      <a:endParaRPr lang="uk-UA" sz="1700" b="1" i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uk-UA" sz="1700" b="1" noProof="0" smtClean="0">
                          <a:solidFill>
                            <a:srgbClr val="0000CC"/>
                          </a:solidFill>
                        </a:rPr>
                        <a:t>Літера, цифра, знак пунктуації тощо</a:t>
                      </a:r>
                      <a:endParaRPr lang="uk-UA" sz="1700" b="1" i="1" noProof="0" dirty="0" smtClean="0">
                        <a:solidFill>
                          <a:srgbClr val="0000CC"/>
                        </a:solidFill>
                        <a:latin typeface="+mj-lt"/>
                      </a:endParaRPr>
                    </a:p>
                  </a:txBody>
                  <a:tcPr marL="68580" marR="68580" marT="0" marB="0" anchor="ctr"/>
                </a:tc>
              </a:tr>
              <a:tr h="5966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700" b="1" noProof="0" dirty="0" smtClean="0">
                          <a:solidFill>
                            <a:srgbClr val="FFCC00"/>
                          </a:solidFill>
                          <a:effectLst/>
                          <a:hlinkClick r:id="" action="ppaction://noaction"/>
                        </a:rPr>
                        <a:t>Слово</a:t>
                      </a:r>
                      <a:endParaRPr lang="uk-UA" sz="1700" b="1" i="1" noProof="0" dirty="0">
                        <a:solidFill>
                          <a:srgbClr val="FFCC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uk-UA" sz="1700" b="1" noProof="0" dirty="0" smtClean="0">
                          <a:solidFill>
                            <a:srgbClr val="0000CC"/>
                          </a:solidFill>
                        </a:rPr>
                        <a:t>Набір символів, уміщених між двома пропусками</a:t>
                      </a:r>
                      <a:endParaRPr lang="uk-UA" sz="1700" b="1" i="1" noProof="0" dirty="0">
                        <a:solidFill>
                          <a:srgbClr val="0000CC"/>
                        </a:solidFill>
                        <a:latin typeface="+mj-lt"/>
                      </a:endParaRPr>
                    </a:p>
                  </a:txBody>
                  <a:tcPr marL="68580" marR="68580" marT="0" marB="0" anchor="ctr"/>
                </a:tc>
              </a:tr>
              <a:tr h="8336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700" b="1" noProof="0" dirty="0" smtClean="0">
                          <a:effectLst/>
                          <a:hlinkClick r:id="" action="ppaction://noaction"/>
                        </a:rPr>
                        <a:t>Речення</a:t>
                      </a:r>
                      <a:endParaRPr lang="uk-UA" sz="1700" b="1" i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uk-UA" sz="1700" b="1" noProof="0" dirty="0" smtClean="0">
                          <a:solidFill>
                            <a:srgbClr val="0000CC"/>
                          </a:solidFill>
                        </a:rPr>
                        <a:t>Одне   чи    кілька   </a:t>
                      </a:r>
                      <a:r>
                        <a:rPr lang="uk-UA" sz="1700" b="1" noProof="0" dirty="0" err="1" smtClean="0">
                          <a:solidFill>
                            <a:srgbClr val="0000CC"/>
                          </a:solidFill>
                        </a:rPr>
                        <a:t>логічно</a:t>
                      </a:r>
                      <a:r>
                        <a:rPr lang="uk-UA" sz="1700" b="1" noProof="0" dirty="0" smtClean="0">
                          <a:solidFill>
                            <a:srgbClr val="0000CC"/>
                          </a:solidFill>
                        </a:rPr>
                        <a:t> пов'язаних слів, що закінчуються крапкою або знаками оклику чи питання</a:t>
                      </a:r>
                      <a:endParaRPr lang="uk-UA" sz="1700" b="1" i="1" noProof="0" dirty="0">
                        <a:solidFill>
                          <a:srgbClr val="0000CC"/>
                        </a:solidFill>
                        <a:latin typeface="+mj-lt"/>
                      </a:endParaRPr>
                    </a:p>
                  </a:txBody>
                  <a:tcPr marL="68580" marR="68580" marT="0" marB="0" anchor="ctr"/>
                </a:tc>
              </a:tr>
              <a:tr h="8336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700" b="1" noProof="0" dirty="0" smtClean="0">
                          <a:solidFill>
                            <a:srgbClr val="FFCC00"/>
                          </a:solidFill>
                          <a:effectLst/>
                          <a:hlinkClick r:id="rId2" action="ppaction://hlinksldjump"/>
                        </a:rPr>
                        <a:t>Абзац</a:t>
                      </a:r>
                      <a:endParaRPr lang="uk-UA" sz="1700" b="1" i="1" noProof="0" dirty="0">
                        <a:solidFill>
                          <a:srgbClr val="FFCC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uk-UA" sz="1700" b="1" noProof="0" dirty="0" smtClean="0">
                          <a:solidFill>
                            <a:srgbClr val="0000CC"/>
                          </a:solidFill>
                        </a:rPr>
                        <a:t>Довільна послідовність символів, що закінчується натисненням клавіш і </a:t>
                      </a:r>
                      <a:r>
                        <a:rPr lang="uk-UA" sz="1700" b="1" noProof="0" dirty="0" err="1" smtClean="0">
                          <a:solidFill>
                            <a:srgbClr val="0000CC"/>
                          </a:solidFill>
                        </a:rPr>
                        <a:t>Enter</a:t>
                      </a:r>
                      <a:endParaRPr lang="uk-UA" sz="1700" b="1" i="1" noProof="0" dirty="0">
                        <a:solidFill>
                          <a:srgbClr val="0000CC"/>
                        </a:solidFill>
                        <a:latin typeface="+mj-lt"/>
                      </a:endParaRPr>
                    </a:p>
                  </a:txBody>
                  <a:tcPr marL="68580" marR="68580" marT="0" marB="0" anchor="ctr"/>
                </a:tc>
              </a:tr>
              <a:tr h="8336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700" b="1" noProof="0" dirty="0" smtClean="0">
                          <a:effectLst/>
                        </a:rPr>
                        <a:t>Сторінка</a:t>
                      </a:r>
                      <a:endParaRPr lang="uk-UA" sz="1700" b="1" i="1" noProof="0" dirty="0">
                        <a:solidFill>
                          <a:srgbClr val="FFFF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uk-UA" sz="1700" b="1" noProof="0" dirty="0" smtClean="0">
                          <a:solidFill>
                            <a:srgbClr val="0000CC"/>
                          </a:solidFill>
                        </a:rPr>
                        <a:t>Складова  текстового  документа, крім тексту, може містити й інші об'єкти</a:t>
                      </a:r>
                      <a:endParaRPr lang="uk-UA" sz="1700" b="1" i="1" noProof="0" dirty="0">
                        <a:solidFill>
                          <a:srgbClr val="0000CC"/>
                        </a:solidFill>
                        <a:latin typeface="+mj-lt"/>
                      </a:endParaRPr>
                    </a:p>
                  </a:txBody>
                  <a:tcPr marL="68580" marR="68580" marT="0" marB="0" anchor="ctr"/>
                </a:tc>
              </a:tr>
              <a:tr h="8336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700" b="1" kern="1200" noProof="0" dirty="0" smtClean="0">
                          <a:solidFill>
                            <a:schemeClr val="dk1"/>
                          </a:solidFill>
                          <a:effectLst/>
                          <a:latin typeface="Verdana"/>
                          <a:ea typeface="+mn-ea"/>
                          <a:cs typeface="+mn-cs"/>
                          <a:hlinkClick r:id="rId3" action="ppaction://hlinksldjump"/>
                        </a:rPr>
                        <a:t>Графічний</a:t>
                      </a:r>
                      <a:r>
                        <a:rPr lang="uk-UA" sz="1700" b="1" noProof="0" dirty="0" smtClean="0">
                          <a:effectLst/>
                          <a:hlinkClick r:id="rId3" action="ppaction://hlinksldjump"/>
                        </a:rPr>
                        <a:t> </a:t>
                      </a:r>
                      <a:r>
                        <a:rPr lang="uk-UA" sz="1700" b="1" kern="1200" noProof="0" dirty="0" smtClean="0">
                          <a:solidFill>
                            <a:schemeClr val="dk1"/>
                          </a:solidFill>
                          <a:effectLst/>
                          <a:latin typeface="Verdana"/>
                          <a:ea typeface="+mn-ea"/>
                          <a:cs typeface="+mn-cs"/>
                          <a:hlinkClick r:id="rId3" action="ppaction://hlinksldjump"/>
                        </a:rPr>
                        <a:t>об’єкт</a:t>
                      </a:r>
                      <a:endParaRPr lang="uk-UA" sz="1700" b="1" kern="1200" noProof="0" dirty="0">
                        <a:solidFill>
                          <a:schemeClr val="dk1"/>
                        </a:solidFill>
                        <a:effectLst/>
                        <a:latin typeface="Verdana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uk-UA" sz="1700" b="1" noProof="0" dirty="0" smtClean="0">
                          <a:solidFill>
                            <a:srgbClr val="0000CC"/>
                          </a:solidFill>
                        </a:rPr>
                        <a:t>Об'єкт текстового документа: рисунок, схема, діаграма	</a:t>
                      </a:r>
                      <a:endParaRPr lang="uk-UA" sz="1700" b="1" i="1" noProof="0" dirty="0">
                        <a:solidFill>
                          <a:srgbClr val="0000CC"/>
                        </a:solidFill>
                        <a:latin typeface="+mj-lt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Кнопка дії: назад 3">
            <a:hlinkClick r:id="rId4" action="ppaction://hlinksldjump" highlightClick="1"/>
          </p:cNvPr>
          <p:cNvSpPr/>
          <p:nvPr/>
        </p:nvSpPr>
        <p:spPr>
          <a:xfrm>
            <a:off x="8460432" y="6453336"/>
            <a:ext cx="36004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39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8034821"/>
              </p:ext>
            </p:extLst>
          </p:nvPr>
        </p:nvGraphicFramePr>
        <p:xfrm>
          <a:off x="467544" y="2852936"/>
          <a:ext cx="8352928" cy="32794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2088232"/>
                <a:gridCol w="2088232"/>
                <a:gridCol w="2088232"/>
              </a:tblGrid>
              <a:tr h="1268614">
                <a:tc>
                  <a:txBody>
                    <a:bodyPr/>
                    <a:lstStyle/>
                    <a:p>
                      <a:r>
                        <a:rPr lang="uk-UA" dirty="0" smtClean="0"/>
                        <a:t>                  Приклад 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dirty="0" smtClean="0"/>
                        <a:t>               фрагменту</a:t>
                      </a:r>
                      <a:br>
                        <a:rPr lang="uk-UA" dirty="0" smtClean="0"/>
                      </a:br>
                      <a:endParaRPr lang="uk-UA" dirty="0" smtClean="0"/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uk-UA" dirty="0" smtClean="0"/>
                        <a:t>Властивості</a:t>
                      </a:r>
                      <a:br>
                        <a:rPr lang="uk-UA" dirty="0" smtClean="0"/>
                      </a:br>
                      <a:r>
                        <a:rPr lang="uk-UA" dirty="0" smtClean="0"/>
                        <a:t>символів</a:t>
                      </a:r>
                      <a:endParaRPr lang="ru-RU" dirty="0"/>
                    </a:p>
                  </a:txBody>
                  <a:tcPr>
                    <a:lnTlToB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 </a:t>
                      </a:r>
                      <a:br>
                        <a:rPr lang="uk-UA" sz="1400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1400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властивості</a:t>
                      </a:r>
                      <a:endParaRPr lang="ru-RU" sz="1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i="0" dirty="0" smtClean="0">
                          <a:solidFill>
                            <a:srgbClr val="00B05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Приклад </a:t>
                      </a:r>
                      <a:br>
                        <a:rPr lang="uk-UA" sz="1600" i="0" dirty="0" smtClean="0">
                          <a:solidFill>
                            <a:srgbClr val="00B05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</a:br>
                      <a:r>
                        <a:rPr lang="uk-UA" sz="1600" i="0" dirty="0" smtClean="0">
                          <a:solidFill>
                            <a:srgbClr val="00B05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властивості</a:t>
                      </a:r>
                      <a:endParaRPr lang="ru-RU" sz="1600" i="0" dirty="0" smtClean="0">
                        <a:solidFill>
                          <a:srgbClr val="00B05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sng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Приклад властивості</a:t>
                      </a:r>
                      <a:endParaRPr lang="ru-RU" sz="1800" b="0" i="0" u="sng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dirty="0"/>
                    </a:p>
                  </a:txBody>
                  <a:tcPr anchor="ctr"/>
                </a:tc>
              </a:tr>
              <a:tr h="456933">
                <a:tc>
                  <a:txBody>
                    <a:bodyPr/>
                    <a:lstStyle/>
                    <a:p>
                      <a:r>
                        <a:rPr lang="uk-UA" dirty="0" smtClean="0"/>
                        <a:t>Шрифт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Times New Roman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Courier New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Arial</a:t>
                      </a:r>
                      <a:endParaRPr lang="ru-RU" dirty="0"/>
                    </a:p>
                  </a:txBody>
                  <a:tcPr/>
                </a:tc>
              </a:tr>
              <a:tr h="456933">
                <a:tc>
                  <a:txBody>
                    <a:bodyPr/>
                    <a:lstStyle/>
                    <a:p>
                      <a:r>
                        <a:rPr lang="uk-UA" dirty="0" smtClean="0"/>
                        <a:t>Розмір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14 пт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16 пт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18 пт</a:t>
                      </a:r>
                      <a:endParaRPr lang="ru-RU" dirty="0"/>
                    </a:p>
                  </a:txBody>
                  <a:tcPr/>
                </a:tc>
              </a:tr>
              <a:tr h="456933">
                <a:tc>
                  <a:txBody>
                    <a:bodyPr/>
                    <a:lstStyle/>
                    <a:p>
                      <a:r>
                        <a:rPr lang="uk-UA" dirty="0" smtClean="0"/>
                        <a:t>Колір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червоний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зелений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фіолетовий</a:t>
                      </a:r>
                      <a:endParaRPr lang="ru-RU" dirty="0"/>
                    </a:p>
                  </a:txBody>
                  <a:tcPr/>
                </a:tc>
              </a:tr>
              <a:tr h="456933">
                <a:tc>
                  <a:txBody>
                    <a:bodyPr/>
                    <a:lstStyle/>
                    <a:p>
                      <a:r>
                        <a:rPr lang="uk-UA" dirty="0" smtClean="0"/>
                        <a:t>Накреслення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жирний</a:t>
                      </a:r>
                      <a:br>
                        <a:rPr lang="uk-UA" dirty="0" smtClean="0"/>
                      </a:br>
                      <a:r>
                        <a:rPr lang="uk-UA" dirty="0" smtClean="0"/>
                        <a:t>курсив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жирний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підкреслений, </a:t>
                      </a:r>
                      <a:br>
                        <a:rPr lang="uk-UA" dirty="0" smtClean="0"/>
                      </a:br>
                      <a:r>
                        <a:rPr lang="uk-UA" dirty="0" smtClean="0"/>
                        <a:t>з тінню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22520"/>
          </a:xfrm>
        </p:spPr>
        <p:txBody>
          <a:bodyPr>
            <a:noAutofit/>
          </a:bodyPr>
          <a:lstStyle/>
          <a:p>
            <a:pPr algn="l"/>
            <a:r>
              <a:rPr lang="uk-UA" sz="3200" b="1" dirty="0" smtClean="0">
                <a:solidFill>
                  <a:srgbClr val="FFFF00"/>
                </a:solidFill>
              </a:rPr>
              <a:t>Символ </a:t>
            </a:r>
            <a:r>
              <a:rPr lang="uk-UA" sz="3200" dirty="0" smtClean="0">
                <a:solidFill>
                  <a:srgbClr val="FFFF00"/>
                </a:solidFill>
              </a:rPr>
              <a:t>(слово, речення)</a:t>
            </a:r>
            <a:r>
              <a:rPr lang="uk-UA" sz="3200" dirty="0" smtClean="0"/>
              <a:t> </a:t>
            </a:r>
            <a:br>
              <a:rPr lang="uk-UA" sz="3200" dirty="0" smtClean="0"/>
            </a:br>
            <a:r>
              <a:rPr lang="uk-UA" sz="3200" dirty="0" smtClean="0"/>
              <a:t>має такі властивості: </a:t>
            </a:r>
            <a:br>
              <a:rPr lang="uk-UA" sz="3200" dirty="0" smtClean="0"/>
            </a:br>
            <a:r>
              <a:rPr lang="uk-UA" sz="3200" dirty="0" smtClean="0"/>
              <a:t>шрифт, розмір, колір, накреслення та інші</a:t>
            </a:r>
            <a:r>
              <a:rPr lang="ru-RU" sz="3200" dirty="0" smtClean="0"/>
              <a:t>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7" name="Кнопка дії: назад 6">
            <a:hlinkClick r:id="rId2" action="ppaction://hlinksldjump" highlightClick="1"/>
          </p:cNvPr>
          <p:cNvSpPr/>
          <p:nvPr/>
        </p:nvSpPr>
        <p:spPr>
          <a:xfrm>
            <a:off x="8460432" y="6381328"/>
            <a:ext cx="36000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68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3"/>
            <a:ext cx="8229600" cy="1296145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solidFill>
                  <a:srgbClr val="FFFF00"/>
                </a:solidFill>
              </a:rPr>
              <a:t>Абзац</a:t>
            </a:r>
            <a:r>
              <a:rPr lang="ru-RU" sz="3200" dirty="0"/>
              <a:t> </a:t>
            </a:r>
            <a:r>
              <a:rPr lang="ru-RU" sz="3200" dirty="0" err="1" smtClean="0"/>
              <a:t>має</a:t>
            </a:r>
            <a:r>
              <a:rPr lang="ru-RU" sz="3200" dirty="0" smtClean="0"/>
              <a:t> </a:t>
            </a:r>
            <a:r>
              <a:rPr lang="ru-RU" sz="3200" dirty="0" err="1"/>
              <a:t>такі</a:t>
            </a:r>
            <a:r>
              <a:rPr lang="ru-RU" sz="3200" dirty="0"/>
              <a:t> </a:t>
            </a:r>
            <a:r>
              <a:rPr lang="ru-RU" sz="3200" dirty="0" err="1"/>
              <a:t>властивості</a:t>
            </a:r>
            <a:r>
              <a:rPr lang="ru-RU" sz="3200" dirty="0" smtClean="0"/>
              <a:t>: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628" y="1582598"/>
            <a:ext cx="6200775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013" y="1844864"/>
            <a:ext cx="367347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7357118" cy="4315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276912"/>
            <a:ext cx="367347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7305675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764704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CC00"/>
                </a:solidFill>
              </a:rPr>
              <a:t>вирівнювання</a:t>
            </a:r>
            <a:r>
              <a:rPr lang="ru-RU" sz="3200" dirty="0" smtClean="0">
                <a:solidFill>
                  <a:schemeClr val="bg1"/>
                </a:solidFill>
              </a:rPr>
              <a:t>,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764704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9900"/>
                </a:solidFill>
              </a:rPr>
              <a:t>відступи</a:t>
            </a:r>
            <a:r>
              <a:rPr lang="ru-RU" sz="3200" dirty="0" smtClean="0">
                <a:solidFill>
                  <a:schemeClr val="bg1"/>
                </a:solidFill>
              </a:rPr>
              <a:t>,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764704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C3300"/>
                </a:solidFill>
              </a:rPr>
              <a:t>міжрядковий інтервал</a:t>
            </a:r>
            <a:endParaRPr lang="uk-UA" sz="3200" b="1" dirty="0">
              <a:solidFill>
                <a:srgbClr val="CC33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12474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та інші.</a:t>
            </a:r>
            <a:endParaRPr lang="uk-UA" sz="3200" dirty="0"/>
          </a:p>
        </p:txBody>
      </p:sp>
      <p:sp>
        <p:nvSpPr>
          <p:cNvPr id="8" name="Кнопка дії: назад 7">
            <a:hlinkClick r:id="rId6" action="ppaction://hlinksldjump" highlightClick="1"/>
          </p:cNvPr>
          <p:cNvSpPr/>
          <p:nvPr/>
        </p:nvSpPr>
        <p:spPr>
          <a:xfrm>
            <a:off x="8532440" y="6453336"/>
            <a:ext cx="36000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Множення 1"/>
          <p:cNvSpPr/>
          <p:nvPr/>
        </p:nvSpPr>
        <p:spPr>
          <a:xfrm>
            <a:off x="7916845" y="6439513"/>
            <a:ext cx="183674" cy="183600"/>
          </a:xfrm>
          <a:prstGeom prst="mathMultiply">
            <a:avLst/>
          </a:prstGeom>
          <a:solidFill>
            <a:srgbClr val="FF0000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78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2" grpId="0" animBg="1"/>
      <p:bldP spid="2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640960" cy="1656184"/>
          </a:xfrm>
        </p:spPr>
        <p:txBody>
          <a:bodyPr>
            <a:normAutofit/>
          </a:bodyPr>
          <a:lstStyle/>
          <a:p>
            <a:pPr algn="just"/>
            <a:r>
              <a:rPr lang="uk-UA" sz="3200" b="1" dirty="0" smtClean="0"/>
              <a:t>Інструменти </a:t>
            </a:r>
            <a:r>
              <a:rPr lang="uk-UA" sz="3200" b="1" dirty="0"/>
              <a:t>для встановлення значень властивостей </a:t>
            </a:r>
            <a:r>
              <a:rPr lang="uk-UA" sz="3200" b="1" dirty="0">
                <a:solidFill>
                  <a:srgbClr val="FFFF00"/>
                </a:solidFill>
              </a:rPr>
              <a:t>символів</a:t>
            </a:r>
            <a:r>
              <a:rPr lang="uk-UA" sz="3200" b="1" dirty="0"/>
              <a:t> та </a:t>
            </a:r>
            <a:r>
              <a:rPr lang="uk-UA" sz="3200" b="1" dirty="0">
                <a:solidFill>
                  <a:srgbClr val="FFFF00"/>
                </a:solidFill>
              </a:rPr>
              <a:t>абзаців</a:t>
            </a:r>
            <a:r>
              <a:rPr lang="uk-UA" sz="3200" b="1" dirty="0"/>
              <a:t> </a:t>
            </a:r>
            <a:r>
              <a:rPr lang="uk-UA" sz="3200" b="1" dirty="0" smtClean="0"/>
              <a:t>розміщені: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25" y="3421173"/>
            <a:ext cx="8919571" cy="135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412776"/>
            <a:ext cx="86409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0000CC"/>
                </a:solidFill>
              </a:rPr>
              <a:t>а</a:t>
            </a:r>
            <a:r>
              <a:rPr lang="ru-RU" sz="2600" dirty="0" smtClean="0">
                <a:solidFill>
                  <a:srgbClr val="0000CC"/>
                </a:solidFill>
              </a:rPr>
              <a:t>) </a:t>
            </a:r>
            <a:r>
              <a:rPr lang="uk-UA" sz="2600" b="1" i="1" dirty="0">
                <a:solidFill>
                  <a:srgbClr val="0070C0"/>
                </a:solidFill>
              </a:rPr>
              <a:t>в групі </a:t>
            </a:r>
            <a:r>
              <a:rPr lang="uk-UA" sz="2600" b="1" dirty="0">
                <a:solidFill>
                  <a:srgbClr val="0000CC"/>
                </a:solidFill>
              </a:rPr>
              <a:t>Шрифт або Абзац </a:t>
            </a:r>
            <a:r>
              <a:rPr lang="uk-UA" sz="2600" b="1" i="1" dirty="0">
                <a:solidFill>
                  <a:srgbClr val="0070C0"/>
                </a:solidFill>
              </a:rPr>
              <a:t>вкладки</a:t>
            </a:r>
            <a:r>
              <a:rPr lang="uk-UA" sz="2600" b="1" dirty="0">
                <a:solidFill>
                  <a:srgbClr val="0000CC"/>
                </a:solidFill>
              </a:rPr>
              <a:t> Основне, </a:t>
            </a:r>
            <a:endParaRPr lang="ru-RU" sz="2600" dirty="0">
              <a:solidFill>
                <a:srgbClr val="00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512" y="1910947"/>
            <a:ext cx="86409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0000CC"/>
                </a:solidFill>
              </a:rPr>
              <a:t>б) </a:t>
            </a:r>
            <a:r>
              <a:rPr lang="uk-UA" sz="2600" b="1" dirty="0">
                <a:solidFill>
                  <a:srgbClr val="0000CC"/>
                </a:solidFill>
              </a:rPr>
              <a:t>на міні-панелі </a:t>
            </a:r>
            <a:r>
              <a:rPr lang="uk-UA" sz="2600" b="1" dirty="0" smtClean="0">
                <a:solidFill>
                  <a:srgbClr val="0000CC"/>
                </a:solidFill>
              </a:rPr>
              <a:t>форматування, </a:t>
            </a:r>
            <a:endParaRPr lang="ru-RU" sz="2600" b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3048" y="2403390"/>
            <a:ext cx="79208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0000CC"/>
                </a:solidFill>
              </a:rPr>
              <a:t>в) </a:t>
            </a:r>
            <a:r>
              <a:rPr lang="uk-UA" sz="2600" b="1" i="1" dirty="0" smtClean="0">
                <a:solidFill>
                  <a:srgbClr val="0000CC"/>
                </a:solidFill>
              </a:rPr>
              <a:t>в </a:t>
            </a:r>
            <a:r>
              <a:rPr lang="uk-UA" sz="2600" b="1" i="1" dirty="0">
                <a:solidFill>
                  <a:srgbClr val="0000CC"/>
                </a:solidFill>
              </a:rPr>
              <a:t>діалогових вікнах </a:t>
            </a:r>
            <a:r>
              <a:rPr lang="uk-UA" sz="2600" b="1" dirty="0">
                <a:solidFill>
                  <a:srgbClr val="0000CC"/>
                </a:solidFill>
              </a:rPr>
              <a:t>Шрифт і Абзац.</a:t>
            </a:r>
            <a:endParaRPr lang="ru-RU" sz="2600" b="1" dirty="0">
              <a:solidFill>
                <a:srgbClr val="0000CC"/>
              </a:solidFill>
            </a:endParaRPr>
          </a:p>
        </p:txBody>
      </p:sp>
      <p:sp>
        <p:nvSpPr>
          <p:cNvPr id="6" name="Округлений прямокутник 5"/>
          <p:cNvSpPr/>
          <p:nvPr/>
        </p:nvSpPr>
        <p:spPr>
          <a:xfrm>
            <a:off x="683568" y="3440778"/>
            <a:ext cx="1008112" cy="36786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2195736" y="3728507"/>
            <a:ext cx="3096344" cy="104999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5280312" y="3740699"/>
            <a:ext cx="2676064" cy="103780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25" y="4941168"/>
            <a:ext cx="398158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Округлений прямокутник 6"/>
          <p:cNvSpPr/>
          <p:nvPr/>
        </p:nvSpPr>
        <p:spPr>
          <a:xfrm>
            <a:off x="827584" y="4941168"/>
            <a:ext cx="2916324" cy="86409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5076056" y="4509120"/>
            <a:ext cx="216024" cy="26937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80928"/>
            <a:ext cx="3618015" cy="398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круглений прямокутник 13"/>
          <p:cNvSpPr/>
          <p:nvPr/>
        </p:nvSpPr>
        <p:spPr>
          <a:xfrm>
            <a:off x="7668344" y="4507199"/>
            <a:ext cx="288032" cy="26937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780928"/>
            <a:ext cx="3312367" cy="409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90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7" grpId="0" animBg="1"/>
      <p:bldP spid="7" grpId="1" animBg="1"/>
      <p:bldP spid="10" grpId="0" animBg="1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640960" cy="1656184"/>
          </a:xfrm>
        </p:spPr>
        <p:txBody>
          <a:bodyPr>
            <a:normAutofit/>
          </a:bodyPr>
          <a:lstStyle/>
          <a:p>
            <a:pPr algn="just"/>
            <a:r>
              <a:rPr lang="uk-UA" sz="3200" b="1" dirty="0" smtClean="0"/>
              <a:t>Інструменти </a:t>
            </a:r>
            <a:r>
              <a:rPr lang="uk-UA" sz="3200" b="1" dirty="0"/>
              <a:t>для встановлення значень властивостей </a:t>
            </a:r>
            <a:r>
              <a:rPr lang="uk-UA" sz="3200" b="1" dirty="0">
                <a:solidFill>
                  <a:srgbClr val="FFFF00"/>
                </a:solidFill>
              </a:rPr>
              <a:t>символів</a:t>
            </a:r>
            <a:r>
              <a:rPr lang="uk-UA" sz="3200" b="1" dirty="0"/>
              <a:t> та </a:t>
            </a:r>
            <a:r>
              <a:rPr lang="uk-UA" sz="3200" b="1" dirty="0">
                <a:solidFill>
                  <a:srgbClr val="FFFF00"/>
                </a:solidFill>
              </a:rPr>
              <a:t>абзаців</a:t>
            </a:r>
            <a:r>
              <a:rPr lang="uk-UA" sz="3200" b="1" dirty="0"/>
              <a:t> </a:t>
            </a:r>
            <a:r>
              <a:rPr lang="uk-UA" sz="3200" b="1" dirty="0" smtClean="0"/>
              <a:t>розміщені: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569566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/>
            <a:r>
              <a:rPr lang="ru-RU" sz="2600" b="1" dirty="0" smtClean="0">
                <a:solidFill>
                  <a:srgbClr val="0000CC"/>
                </a:solidFill>
              </a:rPr>
              <a:t>г</a:t>
            </a:r>
            <a:r>
              <a:rPr lang="ru-RU" sz="2600" dirty="0" smtClean="0">
                <a:solidFill>
                  <a:srgbClr val="0000CC"/>
                </a:solidFill>
              </a:rPr>
              <a:t>) </a:t>
            </a:r>
            <a:r>
              <a:rPr lang="uk-UA" sz="2600" b="1" i="1" dirty="0" smtClean="0">
                <a:solidFill>
                  <a:srgbClr val="0070C0"/>
                </a:solidFill>
              </a:rPr>
              <a:t>контекстне меню об'єкта </a:t>
            </a:r>
            <a:r>
              <a:rPr lang="uk-UA" sz="2800" b="1" dirty="0" smtClean="0">
                <a:solidFill>
                  <a:srgbClr val="0070C0"/>
                </a:solidFill>
                <a:sym typeface="Wingdings"/>
              </a:rPr>
              <a:t></a:t>
            </a:r>
            <a:r>
              <a:rPr lang="uk-UA" sz="2800" b="1" i="1" dirty="0" smtClean="0">
                <a:solidFill>
                  <a:srgbClr val="0070C0"/>
                </a:solidFill>
                <a:sym typeface="Wingdings"/>
              </a:rPr>
              <a:t>діалогові</a:t>
            </a:r>
            <a:r>
              <a:rPr lang="uk-UA" sz="2600" b="1" i="1" dirty="0" smtClean="0">
                <a:solidFill>
                  <a:srgbClr val="0070C0"/>
                </a:solidFill>
              </a:rPr>
              <a:t> вікна </a:t>
            </a:r>
            <a:r>
              <a:rPr lang="uk-UA" sz="2600" b="1" dirty="0" smtClean="0">
                <a:solidFill>
                  <a:srgbClr val="0000CC"/>
                </a:solidFill>
              </a:rPr>
              <a:t>Шрифт </a:t>
            </a:r>
            <a:r>
              <a:rPr lang="uk-UA" sz="2600" b="1" dirty="0">
                <a:solidFill>
                  <a:srgbClr val="0000CC"/>
                </a:solidFill>
              </a:rPr>
              <a:t>або </a:t>
            </a:r>
            <a:r>
              <a:rPr lang="uk-UA" sz="2600" b="1" dirty="0" smtClean="0">
                <a:solidFill>
                  <a:srgbClr val="0000CC"/>
                </a:solidFill>
              </a:rPr>
              <a:t>Абзац</a:t>
            </a:r>
            <a:endParaRPr lang="ru-RU" sz="2600" dirty="0">
              <a:solidFill>
                <a:srgbClr val="0000CC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668" y="2031231"/>
            <a:ext cx="3618015" cy="398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27323"/>
            <a:ext cx="3312367" cy="409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Кнопка дії: назад 10">
            <a:hlinkClick r:id="rId4" action="ppaction://hlinksldjump" highlightClick="1"/>
          </p:cNvPr>
          <p:cNvSpPr/>
          <p:nvPr/>
        </p:nvSpPr>
        <p:spPr>
          <a:xfrm>
            <a:off x="8676456" y="6525343"/>
            <a:ext cx="360040" cy="288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27323"/>
            <a:ext cx="30861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28239" y="4108758"/>
            <a:ext cx="86409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/>
            <a:r>
              <a:rPr lang="ru-RU" sz="2600" b="1" dirty="0">
                <a:solidFill>
                  <a:srgbClr val="0000CC"/>
                </a:solidFill>
              </a:rPr>
              <a:t>д</a:t>
            </a:r>
            <a:r>
              <a:rPr lang="ru-RU" sz="2600" dirty="0" smtClean="0">
                <a:solidFill>
                  <a:srgbClr val="0000CC"/>
                </a:solidFill>
              </a:rPr>
              <a:t>) </a:t>
            </a:r>
            <a:r>
              <a:rPr lang="uk-UA" sz="2600" b="1" dirty="0" smtClean="0">
                <a:solidFill>
                  <a:srgbClr val="0070C0"/>
                </a:solidFill>
              </a:rPr>
              <a:t>встановлення </a:t>
            </a:r>
            <a:r>
              <a:rPr lang="uk-UA" sz="2600" b="1" i="1" dirty="0" smtClean="0">
                <a:solidFill>
                  <a:srgbClr val="0070C0"/>
                </a:solidFill>
              </a:rPr>
              <a:t>відступів</a:t>
            </a:r>
            <a:r>
              <a:rPr lang="uk-UA" sz="2600" b="1" dirty="0" smtClean="0">
                <a:solidFill>
                  <a:srgbClr val="0070C0"/>
                </a:solidFill>
              </a:rPr>
              <a:t> </a:t>
            </a:r>
            <a:r>
              <a:rPr lang="uk-UA" sz="2600" b="1" dirty="0" smtClean="0">
                <a:solidFill>
                  <a:srgbClr val="0000CC"/>
                </a:solidFill>
              </a:rPr>
              <a:t>Абзацу </a:t>
            </a:r>
            <a:r>
              <a:rPr lang="uk-UA" sz="2600" b="1" i="1" dirty="0" smtClean="0">
                <a:solidFill>
                  <a:srgbClr val="0000CC"/>
                </a:solidFill>
              </a:rPr>
              <a:t>та відступу </a:t>
            </a:r>
            <a:r>
              <a:rPr lang="uk-UA" sz="2600" b="1" i="1" dirty="0">
                <a:solidFill>
                  <a:srgbClr val="0000CC"/>
                </a:solidFill>
              </a:rPr>
              <a:t>першого «червоного» рядка</a:t>
            </a:r>
            <a:r>
              <a:rPr lang="uk-UA" sz="2600" b="1" dirty="0">
                <a:solidFill>
                  <a:srgbClr val="0000CC"/>
                </a:solidFill>
              </a:rPr>
              <a:t> абзацу </a:t>
            </a:r>
            <a:r>
              <a:rPr lang="uk-UA" sz="2600" b="1" dirty="0" smtClean="0">
                <a:solidFill>
                  <a:srgbClr val="0000CC"/>
                </a:solidFill>
              </a:rPr>
              <a:t>маркерами на горизонтальній лінійці</a:t>
            </a:r>
            <a:endParaRPr lang="ru-RU" sz="2600" b="1" dirty="0">
              <a:solidFill>
                <a:srgbClr val="0000CC"/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412282"/>
            <a:ext cx="7217684" cy="111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886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425777"/>
          </a:xfrm>
        </p:spPr>
        <p:txBody>
          <a:bodyPr>
            <a:noAutofit/>
          </a:bodyPr>
          <a:lstStyle/>
          <a:p>
            <a:pPr algn="l"/>
            <a:r>
              <a:rPr lang="uk-UA" sz="3600" b="1" dirty="0" smtClean="0">
                <a:solidFill>
                  <a:srgbClr val="FFFF00"/>
                </a:solidFill>
              </a:rPr>
              <a:t>Рисунок (схема, діаграма)</a:t>
            </a:r>
            <a:r>
              <a:rPr lang="uk-UA" sz="3600" b="1" dirty="0" smtClean="0"/>
              <a:t> </a:t>
            </a:r>
            <a:r>
              <a:rPr lang="uk-UA" sz="3200" b="1" dirty="0" smtClean="0"/>
              <a:t/>
            </a:r>
            <a:br>
              <a:rPr lang="uk-UA" sz="3200" b="1" dirty="0" smtClean="0"/>
            </a:br>
            <a:r>
              <a:rPr lang="uk-UA" sz="3200" b="1" dirty="0" smtClean="0"/>
              <a:t>має такі властивості: </a:t>
            </a:r>
            <a:br>
              <a:rPr lang="uk-UA" sz="3200" b="1" dirty="0" smtClean="0"/>
            </a:br>
            <a:endParaRPr lang="ru-RU" sz="3200" dirty="0"/>
          </a:p>
        </p:txBody>
      </p:sp>
      <p:sp>
        <p:nvSpPr>
          <p:cNvPr id="7" name="Кнопка дії: назад 6">
            <a:hlinkClick r:id="rId2" action="ppaction://hlinksldjump" highlightClick="1"/>
          </p:cNvPr>
          <p:cNvSpPr/>
          <p:nvPr/>
        </p:nvSpPr>
        <p:spPr>
          <a:xfrm>
            <a:off x="8460432" y="6381328"/>
            <a:ext cx="360000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0023" y="2839690"/>
            <a:ext cx="1571844" cy="2324424"/>
          </a:xfrm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95536" y="1196752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CC00"/>
                </a:solidFill>
              </a:rPr>
              <a:t>розмір</a:t>
            </a:r>
            <a:r>
              <a:rPr lang="ru-RU" sz="3200" dirty="0" smtClean="0">
                <a:solidFill>
                  <a:schemeClr val="bg1"/>
                </a:solidFill>
              </a:rPr>
              <a:t>,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1196752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9900"/>
                </a:solidFill>
              </a:rPr>
              <a:t>місце розташування</a:t>
            </a:r>
            <a:r>
              <a:rPr lang="ru-RU" sz="3200" dirty="0" smtClean="0">
                <a:solidFill>
                  <a:schemeClr val="bg1"/>
                </a:solidFill>
              </a:rPr>
              <a:t>,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144" y="1196752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C3300"/>
                </a:solidFill>
              </a:rPr>
              <a:t>обрамлення</a:t>
            </a:r>
            <a:endParaRPr lang="uk-UA" sz="3200" b="1" dirty="0">
              <a:solidFill>
                <a:srgbClr val="CC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1620089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70C0"/>
                </a:solidFill>
              </a:rPr>
              <a:t>та інші.</a:t>
            </a:r>
            <a:endParaRPr lang="uk-UA" sz="3200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71406" y="2713112"/>
            <a:ext cx="2381250" cy="2381250"/>
          </a:xfrm>
          <a:prstGeom prst="rect">
            <a:avLst/>
          </a:prstGeom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48965"/>
            <a:ext cx="2376264" cy="420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54" y="5866685"/>
            <a:ext cx="1259582" cy="80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 зі стрілкою 11"/>
          <p:cNvCxnSpPr/>
          <p:nvPr/>
        </p:nvCxnSpPr>
        <p:spPr>
          <a:xfrm>
            <a:off x="755576" y="5157192"/>
            <a:ext cx="1656184" cy="0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 зі стрілкою 13"/>
          <p:cNvCxnSpPr/>
          <p:nvPr/>
        </p:nvCxnSpPr>
        <p:spPr>
          <a:xfrm>
            <a:off x="2411760" y="2780928"/>
            <a:ext cx="0" cy="2376264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 зі стрілкою 19"/>
          <p:cNvCxnSpPr/>
          <p:nvPr/>
        </p:nvCxnSpPr>
        <p:spPr>
          <a:xfrm>
            <a:off x="2771800" y="2204864"/>
            <a:ext cx="0" cy="3528392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 зі стрілкою 21"/>
          <p:cNvCxnSpPr/>
          <p:nvPr/>
        </p:nvCxnSpPr>
        <p:spPr>
          <a:xfrm>
            <a:off x="323528" y="5733256"/>
            <a:ext cx="2448272" cy="0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6" b="6422"/>
          <a:stretch/>
        </p:blipFill>
        <p:spPr bwMode="auto">
          <a:xfrm>
            <a:off x="936154" y="5910694"/>
            <a:ext cx="1259582" cy="739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6651757" y="5302895"/>
            <a:ext cx="198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без контуру</a:t>
            </a:r>
            <a:endParaRPr lang="ru-RU" sz="2000" b="1" dirty="0"/>
          </a:p>
        </p:txBody>
      </p:sp>
      <p:sp>
        <p:nvSpPr>
          <p:cNvPr id="24" name="Прямокутник 23"/>
          <p:cNvSpPr/>
          <p:nvPr/>
        </p:nvSpPr>
        <p:spPr>
          <a:xfrm>
            <a:off x="6371406" y="2713112"/>
            <a:ext cx="2381250" cy="2381250"/>
          </a:xfrm>
          <a:prstGeom prst="rect">
            <a:avLst/>
          </a:prstGeom>
          <a:noFill/>
          <a:ln w="127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651757" y="5302895"/>
            <a:ext cx="19802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00CC"/>
                </a:solidFill>
              </a:rPr>
              <a:t>межа рисунку</a:t>
            </a:r>
            <a:endParaRPr lang="ru-RU" sz="2000" b="1" dirty="0">
              <a:solidFill>
                <a:srgbClr val="0000CC"/>
              </a:solidFill>
            </a:endParaRPr>
          </a:p>
        </p:txBody>
      </p:sp>
      <p:sp>
        <p:nvSpPr>
          <p:cNvPr id="33" name="Прямокутник 32"/>
          <p:cNvSpPr/>
          <p:nvPr/>
        </p:nvSpPr>
        <p:spPr>
          <a:xfrm>
            <a:off x="6371406" y="2713112"/>
            <a:ext cx="2381250" cy="2381250"/>
          </a:xfrm>
          <a:prstGeom prst="rect">
            <a:avLst/>
          </a:prstGeom>
          <a:noFill/>
          <a:ln w="57150">
            <a:solidFill>
              <a:srgbClr val="FF99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6651757" y="5302895"/>
            <a:ext cx="19802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9900"/>
                </a:solidFill>
              </a:rPr>
              <a:t>інший вид межі</a:t>
            </a:r>
            <a:endParaRPr lang="ru-RU" sz="2000" b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88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23" grpId="0"/>
      <p:bldP spid="24" grpId="0" animBg="1"/>
      <p:bldP spid="24" grpId="1" animBg="1"/>
      <p:bldP spid="30" grpId="0" animBg="1"/>
      <p:bldP spid="33" grpId="0" animBg="1"/>
      <p:bldP spid="3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628800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subject.com.ua/textbook/informatics/6klas_1/17.html</a:t>
            </a:r>
            <a:r>
              <a:rPr lang="uk-UA" dirty="0" smtClean="0"/>
              <a:t> підручник </a:t>
            </a:r>
            <a:r>
              <a:rPr lang="uk-UA" dirty="0" err="1" smtClean="0"/>
              <a:t>Ривкінд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0992" y="2040044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subject.com.ua/textbook/informatics/6klas/index.html</a:t>
            </a:r>
            <a:r>
              <a:rPr lang="uk-UA" dirty="0" smtClean="0"/>
              <a:t> </a:t>
            </a:r>
            <a:r>
              <a:rPr lang="uk-UA" dirty="0"/>
              <a:t>підручник </a:t>
            </a:r>
            <a:r>
              <a:rPr lang="uk-UA" dirty="0" smtClean="0"/>
              <a:t>Морзе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2453184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mg-pro-comp.net.ua/index.php?option=com_content&amp;view=article&amp;id=126:formatuvahjatextword&amp;catid=41:microsoft-word&amp;Itemid=139</a:t>
            </a:r>
            <a:r>
              <a:rPr lang="ru-RU" dirty="0" smtClean="0"/>
              <a:t> про </a:t>
            </a:r>
            <a:r>
              <a:rPr lang="ru-RU" dirty="0" err="1" smtClean="0"/>
              <a:t>форматування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4758844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pidruchniki.com/12461220/informatika/formatuvannya_tekstu</a:t>
            </a:r>
            <a:r>
              <a:rPr lang="ru-RU" dirty="0" smtClean="0"/>
              <a:t> про </a:t>
            </a:r>
            <a:r>
              <a:rPr lang="ru-RU" dirty="0" err="1" smtClean="0"/>
              <a:t>форматування</a:t>
            </a:r>
            <a:r>
              <a:rPr lang="ru-RU" dirty="0" smtClean="0"/>
              <a:t> </a:t>
            </a:r>
            <a:r>
              <a:rPr lang="ru-RU" dirty="0" err="1" smtClean="0"/>
              <a:t>абзаців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0992" y="3393530"/>
            <a:ext cx="8141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www.tech-office2010.ru/page/kak-sdelat-vstavit-kolontituli-v-word</a:t>
            </a:r>
            <a:r>
              <a:rPr lang="uk-UA" dirty="0" smtClean="0"/>
              <a:t> </a:t>
            </a:r>
            <a:r>
              <a:rPr lang="ru-RU" dirty="0"/>
              <a:t>робота з колонтитулами у </a:t>
            </a:r>
            <a:r>
              <a:rPr lang="en-US" dirty="0" smtClean="0"/>
              <a:t>Word2010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4077072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moydrygpk.ru/word/sozdanie-kolontitula-v-word-2010.html</a:t>
            </a:r>
            <a:r>
              <a:rPr lang="ru-RU" dirty="0" smtClean="0"/>
              <a:t> робота з колонтитулами у </a:t>
            </a:r>
            <a:r>
              <a:rPr lang="en-US" dirty="0" smtClean="0"/>
              <a:t>Word2010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95152" y="5405175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www.hist.bsu.by/images/stories/files/uch_materialy/do/dok/1/IT_Popova/M2_T2_L2_v3.pdf</a:t>
            </a:r>
            <a:r>
              <a:rPr lang="uk-UA" dirty="0" smtClean="0"/>
              <a:t>  про елементи текст. док.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6237312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9"/>
              </a:rPr>
              <a:t>http://abc-paper.ru/format-a-size</a:t>
            </a:r>
            <a:r>
              <a:rPr lang="en-US" dirty="0" smtClean="0">
                <a:hlinkClick r:id="rId9"/>
              </a:rPr>
              <a:t>/</a:t>
            </a:r>
            <a:r>
              <a:rPr lang="ru-RU" dirty="0" smtClean="0"/>
              <a:t> </a:t>
            </a:r>
            <a:r>
              <a:rPr lang="ru-RU" dirty="0" err="1" smtClean="0"/>
              <a:t>формати</a:t>
            </a:r>
            <a:r>
              <a:rPr lang="ru-RU" dirty="0" smtClean="0"/>
              <a:t> </a:t>
            </a:r>
            <a:r>
              <a:rPr lang="ru-RU" dirty="0" err="1" smtClean="0"/>
              <a:t>аркуш</a:t>
            </a:r>
            <a:r>
              <a:rPr lang="uk-UA" dirty="0" smtClean="0"/>
              <a:t>і</a:t>
            </a:r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99592" y="643335"/>
            <a:ext cx="6048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70C0"/>
                </a:solidFill>
              </a:rPr>
              <a:t>Джерела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88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8308" y="2636912"/>
            <a:ext cx="689610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/>
              <a:t>Розгадайте ребус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79912" y="5378207"/>
            <a:ext cx="4955569" cy="715089"/>
          </a:xfrm>
          <a:prstGeom prst="roundRect">
            <a:avLst/>
          </a:prstGeom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Сторінка</a:t>
            </a:r>
            <a:endParaRPr kumimoji="0" lang="uk-UA" sz="54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54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/>
              <a:t>Пригадаємо</a:t>
            </a:r>
            <a:endParaRPr lang="ru-RU" b="1" dirty="0"/>
          </a:p>
        </p:txBody>
      </p:sp>
      <p:sp>
        <p:nvSpPr>
          <p:cNvPr id="3" name="Округлений прямокутник 2"/>
          <p:cNvSpPr/>
          <p:nvPr/>
        </p:nvSpPr>
        <p:spPr>
          <a:xfrm>
            <a:off x="251520" y="2708920"/>
            <a:ext cx="8640960" cy="86409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 smtClean="0"/>
              <a:t>1. Яка послідовність операцій під час опрацювання текстових документів? </a:t>
            </a:r>
            <a:r>
              <a:rPr lang="ru-RU" sz="2400" b="1" dirty="0" smtClean="0"/>
              <a:t>У </a:t>
            </a:r>
            <a:r>
              <a:rPr lang="uk-UA" sz="2400" b="1" dirty="0" smtClean="0"/>
              <a:t>чому полягає їх сутність? </a:t>
            </a:r>
            <a:endParaRPr lang="uk-UA" dirty="0"/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251520" y="4005064"/>
            <a:ext cx="8640960" cy="864096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/>
              <a:t>2. Які об'єкти може містити текстовий документ? Опишіть властивості цих об’єктів.</a:t>
            </a:r>
            <a:endParaRPr lang="ru-RU" sz="2400" b="1" dirty="0"/>
          </a:p>
        </p:txBody>
      </p:sp>
      <p:sp>
        <p:nvSpPr>
          <p:cNvPr id="5" name="Округлений прямокутник 4"/>
          <p:cNvSpPr/>
          <p:nvPr/>
        </p:nvSpPr>
        <p:spPr>
          <a:xfrm>
            <a:off x="251520" y="5301208"/>
            <a:ext cx="8640960" cy="86409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/>
              <a:t>3. Форматування яких об’єктів текстового документа ви вже виконували</a:t>
            </a:r>
            <a:r>
              <a:rPr lang="uk-UA" sz="2400" b="1" dirty="0" smtClean="0"/>
              <a:t>?  </a:t>
            </a:r>
            <a:r>
              <a:rPr lang="uk-UA" sz="2400" b="1" dirty="0"/>
              <a:t>Якими способами це можна зробити?</a:t>
            </a:r>
            <a:endParaRPr lang="ru-RU" sz="2400" b="1" dirty="0"/>
          </a:p>
        </p:txBody>
      </p:sp>
      <p:sp>
        <p:nvSpPr>
          <p:cNvPr id="6" name="Овал 5">
            <a:hlinkClick r:id="" action="ppaction://noaction"/>
          </p:cNvPr>
          <p:cNvSpPr/>
          <p:nvPr/>
        </p:nvSpPr>
        <p:spPr>
          <a:xfrm>
            <a:off x="7596336" y="3573016"/>
            <a:ext cx="864096" cy="36004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hlinkClick r:id="rId2" action="ppaction://hlinksldjump"/>
              </a:rPr>
              <a:t>sos</a:t>
            </a:r>
            <a:endParaRPr lang="ru-RU" b="1" dirty="0"/>
          </a:p>
        </p:txBody>
      </p: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7596336" y="4869160"/>
            <a:ext cx="864096" cy="36004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hlinkClick r:id="rId3" action="ppaction://hlinksldjump"/>
              </a:rPr>
              <a:t>sos</a:t>
            </a:r>
            <a:endParaRPr lang="ru-RU" b="1" dirty="0"/>
          </a:p>
        </p:txBody>
      </p:sp>
      <p:sp>
        <p:nvSpPr>
          <p:cNvPr id="8" name="Овал 7">
            <a:hlinkClick r:id="" action="ppaction://noaction"/>
          </p:cNvPr>
          <p:cNvSpPr/>
          <p:nvPr/>
        </p:nvSpPr>
        <p:spPr>
          <a:xfrm>
            <a:off x="7668344" y="6165304"/>
            <a:ext cx="864096" cy="36004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hlinkClick r:id="rId4" action="ppaction://hlinksldjump"/>
              </a:rPr>
              <a:t>sos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7475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664" y="1268760"/>
            <a:ext cx="87129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8288" algn="just"/>
            <a:r>
              <a:rPr lang="uk-UA" sz="2400" b="1" dirty="0">
                <a:solidFill>
                  <a:srgbClr val="0070C0"/>
                </a:solidFill>
              </a:rPr>
              <a:t>Документи можуть бути </a:t>
            </a:r>
            <a:r>
              <a:rPr lang="uk-UA" sz="2600" b="1" dirty="0">
                <a:solidFill>
                  <a:srgbClr val="FFCC00"/>
                </a:solidFill>
              </a:rPr>
              <a:t>паперовими</a:t>
            </a:r>
            <a:r>
              <a:rPr lang="uk-UA" sz="2400" b="1" dirty="0">
                <a:solidFill>
                  <a:srgbClr val="FFCC00"/>
                </a:solidFill>
              </a:rPr>
              <a:t> </a:t>
            </a:r>
            <a:r>
              <a:rPr lang="uk-UA" sz="2400" b="1" dirty="0">
                <a:solidFill>
                  <a:srgbClr val="0070C0"/>
                </a:solidFill>
              </a:rPr>
              <a:t>або </a:t>
            </a:r>
            <a:r>
              <a:rPr lang="uk-UA" sz="2600" b="1" dirty="0">
                <a:solidFill>
                  <a:srgbClr val="FFCC00"/>
                </a:solidFill>
              </a:rPr>
              <a:t>електронними</a:t>
            </a:r>
            <a:r>
              <a:rPr lang="uk-UA" sz="2400" b="1" dirty="0">
                <a:solidFill>
                  <a:srgbClr val="0070C0"/>
                </a:solidFill>
              </a:rPr>
              <a:t>. </a:t>
            </a:r>
            <a:endParaRPr lang="uk-UA" sz="2400" b="1" dirty="0" smtClean="0">
              <a:solidFill>
                <a:srgbClr val="0070C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/>
          <a:lstStyle/>
          <a:p>
            <a:pPr algn="l"/>
            <a:r>
              <a:rPr lang="uk-UA" b="1" dirty="0" smtClean="0"/>
              <a:t>Різновиди документів</a:t>
            </a:r>
            <a:endParaRPr lang="uk-UA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332" y="2569356"/>
            <a:ext cx="3672408" cy="24438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794227"/>
            <a:ext cx="3616876" cy="23016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3008" y="4864708"/>
            <a:ext cx="871296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8288" algn="just">
              <a:spcBef>
                <a:spcPts val="600"/>
              </a:spcBef>
            </a:pPr>
            <a:r>
              <a:rPr lang="uk-UA" sz="2600" b="1" dirty="0">
                <a:solidFill>
                  <a:srgbClr val="FFCC00"/>
                </a:solidFill>
              </a:rPr>
              <a:t>Електронні документи </a:t>
            </a:r>
            <a:r>
              <a:rPr lang="uk-UA" sz="2600" b="1" dirty="0">
                <a:solidFill>
                  <a:srgbClr val="0070C0"/>
                </a:solidFill>
              </a:rPr>
              <a:t>створюють і форматують з метою найкращого представлення </a:t>
            </a:r>
            <a:r>
              <a:rPr lang="uk-UA" sz="2600" b="1" u="sng" dirty="0">
                <a:solidFill>
                  <a:srgbClr val="0070C0"/>
                </a:solidFill>
              </a:rPr>
              <a:t>на екрані монітора</a:t>
            </a:r>
            <a:r>
              <a:rPr lang="uk-UA" sz="2600" b="1" dirty="0" smtClean="0">
                <a:solidFill>
                  <a:srgbClr val="0070C0"/>
                </a:solidFill>
              </a:rPr>
              <a:t>.</a:t>
            </a:r>
            <a:endParaRPr lang="uk-UA" sz="26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5072" y="1898213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8288" algn="just">
              <a:spcBef>
                <a:spcPts val="600"/>
              </a:spcBef>
            </a:pPr>
            <a:r>
              <a:rPr lang="uk-UA" sz="2400" b="1" dirty="0" smtClean="0">
                <a:solidFill>
                  <a:srgbClr val="FFCC00"/>
                </a:solidFill>
              </a:rPr>
              <a:t>Паперові </a:t>
            </a:r>
            <a:r>
              <a:rPr lang="uk-UA" sz="2400" b="1" dirty="0">
                <a:solidFill>
                  <a:srgbClr val="FFCC00"/>
                </a:solidFill>
              </a:rPr>
              <a:t>документи </a:t>
            </a:r>
            <a:r>
              <a:rPr lang="uk-UA" sz="2400" b="1" dirty="0">
                <a:solidFill>
                  <a:srgbClr val="0070C0"/>
                </a:solidFill>
              </a:rPr>
              <a:t>створюють і форматують так, щоб забезпечити їх найкраще представлення </a:t>
            </a:r>
            <a:r>
              <a:rPr lang="uk-UA" sz="2400" b="1" u="sng" dirty="0">
                <a:solidFill>
                  <a:srgbClr val="0070C0"/>
                </a:solidFill>
              </a:rPr>
              <a:t>при друці на принтері</a:t>
            </a:r>
            <a:r>
              <a:rPr lang="uk-UA" sz="2400" b="1" dirty="0">
                <a:solidFill>
                  <a:srgbClr val="0070C0"/>
                </a:solidFill>
              </a:rPr>
              <a:t>. </a:t>
            </a:r>
            <a:endParaRPr lang="uk-UA" sz="2400" b="1" dirty="0" smtClean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008" y="5949280"/>
            <a:ext cx="8745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0070C0"/>
                </a:solidFill>
              </a:rPr>
              <a:t>Форматування паперових і електронних документів </a:t>
            </a:r>
            <a:r>
              <a:rPr lang="uk-UA" sz="2400" b="1" dirty="0">
                <a:solidFill>
                  <a:srgbClr val="0000CC"/>
                </a:solidFill>
              </a:rPr>
              <a:t>може істотно </a:t>
            </a:r>
            <a:r>
              <a:rPr lang="uk-UA" sz="2400" b="1" dirty="0" smtClean="0">
                <a:solidFill>
                  <a:srgbClr val="0000CC"/>
                </a:solidFill>
              </a:rPr>
              <a:t>розрізнятися</a:t>
            </a:r>
            <a:r>
              <a:rPr lang="uk-UA" sz="2400" b="1" dirty="0" smtClean="0">
                <a:solidFill>
                  <a:srgbClr val="0070C0"/>
                </a:solidFill>
              </a:rPr>
              <a:t>.</a:t>
            </a:r>
            <a:endParaRPr lang="uk-UA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72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9" r="7347"/>
          <a:stretch/>
        </p:blipFill>
        <p:spPr>
          <a:xfrm>
            <a:off x="6337596" y="3429000"/>
            <a:ext cx="2770908" cy="32879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2132856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8288" algn="just"/>
            <a:r>
              <a:rPr lang="uk-UA" sz="2400" b="1" dirty="0">
                <a:solidFill>
                  <a:srgbClr val="0070C0"/>
                </a:solidFill>
              </a:rPr>
              <a:t>Створюючи текстовий документ, користувач майже завжди передбачає, що він буде надрукований. Тому важливо оформити документ так, щоб він гарно виглядав не тільки на екрані, але й на аркуші </a:t>
            </a:r>
            <a:r>
              <a:rPr lang="uk-UA" sz="2400" b="1" dirty="0" smtClean="0">
                <a:solidFill>
                  <a:srgbClr val="0070C0"/>
                </a:solidFill>
              </a:rPr>
              <a:t>паперу.</a:t>
            </a:r>
            <a:endParaRPr lang="ru-RU" sz="2400" b="1" dirty="0">
              <a:solidFill>
                <a:srgbClr val="0070C0"/>
              </a:solidFill>
            </a:endParaRPr>
          </a:p>
          <a:p>
            <a:endParaRPr lang="uk-UA" sz="2400" b="1" dirty="0" smtClean="0">
              <a:solidFill>
                <a:srgbClr val="0070C0"/>
              </a:solidFill>
            </a:endParaRPr>
          </a:p>
          <a:p>
            <a:r>
              <a:rPr lang="uk-UA" sz="2400" b="1" dirty="0" smtClean="0">
                <a:solidFill>
                  <a:srgbClr val="0070C0"/>
                </a:solidFill>
              </a:rPr>
              <a:t>Розрізняють </a:t>
            </a:r>
            <a:r>
              <a:rPr lang="uk-UA" sz="2400" b="1" dirty="0">
                <a:solidFill>
                  <a:srgbClr val="0070C0"/>
                </a:solidFill>
              </a:rPr>
              <a:t>три </a:t>
            </a:r>
            <a:r>
              <a:rPr lang="uk-UA" sz="2400" b="1" dirty="0">
                <a:solidFill>
                  <a:srgbClr val="FF9933"/>
                </a:solidFill>
              </a:rPr>
              <a:t>основні</a:t>
            </a:r>
            <a:r>
              <a:rPr lang="uk-UA" sz="2400" b="1" dirty="0">
                <a:solidFill>
                  <a:srgbClr val="0070C0"/>
                </a:solidFill>
              </a:rPr>
              <a:t> операції форматування: </a:t>
            </a:r>
            <a:endParaRPr lang="uk-UA" sz="2400" b="1" dirty="0" smtClean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4522564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6575"/>
            <a:r>
              <a:rPr lang="uk-UA" sz="2400" b="1" dirty="0">
                <a:solidFill>
                  <a:srgbClr val="0070C0"/>
                </a:solidFill>
              </a:rPr>
              <a:t>форматування символів,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5061460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6575"/>
            <a:r>
              <a:rPr lang="uk-UA" sz="2400" b="1" dirty="0" smtClean="0">
                <a:solidFill>
                  <a:srgbClr val="0070C0"/>
                </a:solidFill>
              </a:rPr>
              <a:t> форматування абзаців, </a:t>
            </a:r>
            <a:endParaRPr lang="ru-RU" sz="2400" b="1" dirty="0" smtClean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5570656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6575"/>
            <a:r>
              <a:rPr lang="uk-UA" sz="2400" b="1" dirty="0" smtClean="0">
                <a:solidFill>
                  <a:srgbClr val="0070C0"/>
                </a:solidFill>
              </a:rPr>
              <a:t>форматування сторінок.</a:t>
            </a:r>
            <a:endParaRPr lang="ru-RU" sz="2400" b="1" dirty="0" smtClean="0">
              <a:solidFill>
                <a:srgbClr val="0070C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664" y="4437112"/>
            <a:ext cx="426908" cy="4269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013176"/>
            <a:ext cx="426908" cy="426908"/>
          </a:xfrm>
          <a:prstGeom prst="rect">
            <a:avLst/>
          </a:prstGeom>
        </p:spPr>
      </p:pic>
      <p:sp>
        <p:nvSpPr>
          <p:cNvPr id="12" name="Заголовок 5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/>
          <a:lstStyle/>
          <a:p>
            <a:pPr algn="l"/>
            <a:r>
              <a:rPr lang="uk-UA" b="1" dirty="0" smtClean="0"/>
              <a:t>Різновиди форматування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238253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8" grpId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uk-UA" b="1" dirty="0" smtClean="0"/>
              <a:t>Властивості</a:t>
            </a:r>
            <a:r>
              <a:rPr lang="ru-RU" b="1" dirty="0" smtClean="0"/>
              <a:t> (</a:t>
            </a:r>
            <a:r>
              <a:rPr lang="uk-UA" b="1" dirty="0" smtClean="0"/>
              <a:t>параметри</a:t>
            </a:r>
            <a:r>
              <a:rPr lang="ru-RU" b="1" dirty="0" smtClean="0"/>
              <a:t>) </a:t>
            </a:r>
            <a:r>
              <a:rPr lang="uk-UA" b="1" dirty="0" smtClean="0"/>
              <a:t>сторінок</a:t>
            </a:r>
            <a:endParaRPr lang="uk-UA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2309971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</a:rPr>
              <a:t>тому </a:t>
            </a:r>
            <a:r>
              <a:rPr lang="uk-UA" sz="2400" b="1" dirty="0">
                <a:solidFill>
                  <a:srgbClr val="0070C0"/>
                </a:solidFill>
              </a:rPr>
              <a:t>на початку роботи над документом необхідно задати значення параметрів сторінки </a:t>
            </a:r>
            <a:r>
              <a:rPr lang="uk-UA" sz="2400" b="1" dirty="0" smtClean="0">
                <a:solidFill>
                  <a:srgbClr val="0070C0"/>
                </a:solidFill>
              </a:rPr>
              <a:t>: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3187885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 smtClean="0">
                <a:solidFill>
                  <a:srgbClr val="FF6600"/>
                </a:solidFill>
              </a:rPr>
              <a:t>формат (розміри) сторінки,</a:t>
            </a:r>
            <a:endParaRPr lang="ru-RU" sz="2400" b="1" dirty="0">
              <a:solidFill>
                <a:srgbClr val="FF66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3572753"/>
            <a:ext cx="4270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 smtClean="0">
                <a:solidFill>
                  <a:srgbClr val="FF6600"/>
                </a:solidFill>
              </a:rPr>
              <a:t>орієнтацію сторінки</a:t>
            </a:r>
            <a:r>
              <a:rPr lang="uk-UA" sz="2400" b="1" dirty="0">
                <a:solidFill>
                  <a:srgbClr val="FF6600"/>
                </a:solidFill>
              </a:rPr>
              <a:t>, </a:t>
            </a:r>
            <a:endParaRPr lang="ru-RU" sz="2400" b="1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3933056"/>
            <a:ext cx="3366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 smtClean="0">
                <a:solidFill>
                  <a:srgbClr val="FF6600"/>
                </a:solidFill>
              </a:rPr>
              <a:t>розміри</a:t>
            </a:r>
            <a:r>
              <a:rPr lang="uk-UA" dirty="0" smtClean="0"/>
              <a:t> </a:t>
            </a:r>
            <a:r>
              <a:rPr lang="uk-UA" sz="2400" b="1" dirty="0" smtClean="0">
                <a:solidFill>
                  <a:srgbClr val="FF6600"/>
                </a:solidFill>
              </a:rPr>
              <a:t>полів,</a:t>
            </a:r>
            <a:endParaRPr lang="ru-RU" sz="2400" b="1" dirty="0">
              <a:solidFill>
                <a:srgbClr val="FF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29352" y="5229200"/>
            <a:ext cx="159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FF6600"/>
                </a:solidFill>
              </a:rPr>
              <a:t>та</a:t>
            </a:r>
            <a:r>
              <a:rPr lang="uk-UA" dirty="0"/>
              <a:t> </a:t>
            </a:r>
            <a:r>
              <a:rPr lang="uk-UA" sz="2400" b="1" dirty="0" smtClean="0">
                <a:solidFill>
                  <a:srgbClr val="FF6600"/>
                </a:solidFill>
              </a:rPr>
              <a:t>інше</a:t>
            </a:r>
            <a:endParaRPr lang="ru-RU" sz="2400" b="1" dirty="0">
              <a:solidFill>
                <a:srgbClr val="FF66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656" y="4653136"/>
            <a:ext cx="3257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 smtClean="0">
                <a:solidFill>
                  <a:srgbClr val="FF6600"/>
                </a:solidFill>
              </a:rPr>
              <a:t>нумерацію</a:t>
            </a:r>
            <a:r>
              <a:rPr lang="uk-UA" b="1" i="1" kern="0" dirty="0" smtClean="0">
                <a:solidFill>
                  <a:srgbClr val="FFFFFF"/>
                </a:solidFill>
              </a:rPr>
              <a:t> </a:t>
            </a:r>
            <a:r>
              <a:rPr lang="uk-UA" sz="2400" b="1" dirty="0" smtClean="0">
                <a:solidFill>
                  <a:srgbClr val="FF6600"/>
                </a:solidFill>
              </a:rPr>
              <a:t>сторінок</a:t>
            </a:r>
            <a:endParaRPr lang="ru-RU" sz="2400" b="1" dirty="0">
              <a:solidFill>
                <a:srgbClr val="FF66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62" y="3212976"/>
            <a:ext cx="1144406" cy="19397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650" y="3682156"/>
            <a:ext cx="3401798" cy="25254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3528" y="1887215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775" algn="just"/>
            <a:r>
              <a:rPr lang="uk-UA" sz="2400" b="1" dirty="0">
                <a:solidFill>
                  <a:srgbClr val="0070C0"/>
                </a:solidFill>
              </a:rPr>
              <a:t>Будь-який документ складається із сторінок</a:t>
            </a:r>
            <a:r>
              <a:rPr lang="uk-UA" b="1" dirty="0">
                <a:solidFill>
                  <a:srgbClr val="0070C0"/>
                </a:solidFill>
              </a:rPr>
              <a:t>,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475656" y="4293096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 smtClean="0">
                <a:solidFill>
                  <a:srgbClr val="FF6600"/>
                </a:solidFill>
              </a:rPr>
              <a:t>поділ</a:t>
            </a:r>
            <a:r>
              <a:rPr lang="ru-RU" sz="2400" dirty="0" smtClean="0"/>
              <a:t> </a:t>
            </a:r>
            <a:r>
              <a:rPr lang="ru-RU" sz="2400" b="1" dirty="0">
                <a:solidFill>
                  <a:srgbClr val="FF6600"/>
                </a:solidFill>
              </a:rPr>
              <a:t>на</a:t>
            </a:r>
            <a:r>
              <a:rPr lang="ru-RU" sz="2400" dirty="0" smtClean="0"/>
              <a:t> </a:t>
            </a:r>
            <a:r>
              <a:rPr lang="uk-UA" sz="2400" b="1" dirty="0" smtClean="0">
                <a:solidFill>
                  <a:srgbClr val="FF6600"/>
                </a:solidFill>
              </a:rPr>
              <a:t>сторінки,</a:t>
            </a:r>
            <a:endParaRPr lang="uk-UA" sz="24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3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1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Форма хвиль">
  <a:themeElements>
    <a:clrScheme name="Форма хвиль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Форма хвиль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Форма хвиль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12561</TotalTime>
  <Words>2232</Words>
  <Application>Microsoft Office PowerPoint</Application>
  <PresentationFormat>Экран (4:3)</PresentationFormat>
  <Paragraphs>368</Paragraphs>
  <Slides>46</Slides>
  <Notes>1</Notes>
  <HiddenSlides>11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Форма хвиль</vt:lpstr>
      <vt:lpstr>Форматування сторінок. Друкування документа. Практична робота</vt:lpstr>
      <vt:lpstr>Розгадайте ребус</vt:lpstr>
      <vt:lpstr>Розгадайте ребус</vt:lpstr>
      <vt:lpstr>Розгадайте ребус</vt:lpstr>
      <vt:lpstr>Розгадайте ребус</vt:lpstr>
      <vt:lpstr>Пригадаємо</vt:lpstr>
      <vt:lpstr>Різновиди документів</vt:lpstr>
      <vt:lpstr>Різновиди форматування</vt:lpstr>
      <vt:lpstr>Властивості (параметри) сторінок</vt:lpstr>
      <vt:lpstr>Формат (розміри) сторінки</vt:lpstr>
      <vt:lpstr>Розмір форматів A0, A1, A2, A3, A4, A5, A6 в мм.</vt:lpstr>
      <vt:lpstr>Формат (розміри) сторінки встановлення параметрів</vt:lpstr>
      <vt:lpstr>Орієнтація сторінки</vt:lpstr>
      <vt:lpstr>Орієнтація сторінки встановлення параметрів</vt:lpstr>
      <vt:lpstr>Розміри полів сторінки</vt:lpstr>
      <vt:lpstr>Розміри полів сторінки встановлення параметрів</vt:lpstr>
      <vt:lpstr>Розміри полів сторінки встановлення параметрів</vt:lpstr>
      <vt:lpstr>Поділ тексту документа на сторінки</vt:lpstr>
      <vt:lpstr>Поділ тексту документа на сторінки Для ручного поділу тексту документа слід:</vt:lpstr>
      <vt:lpstr>Нумерація сторінок</vt:lpstr>
      <vt:lpstr>Презентация PowerPoint</vt:lpstr>
      <vt:lpstr>Елементи сторінки</vt:lpstr>
      <vt:lpstr>Створення колонтитулів</vt:lpstr>
      <vt:lpstr>Створення колонтитулів</vt:lpstr>
      <vt:lpstr>Видалення</vt:lpstr>
      <vt:lpstr>Презентация PowerPoint</vt:lpstr>
      <vt:lpstr>Попередній перегляд документа</vt:lpstr>
      <vt:lpstr>Попередній перегляд документа</vt:lpstr>
      <vt:lpstr>Друк документа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Практична робота</vt:lpstr>
      <vt:lpstr>Уявимо, що ми працюємо у книжковому видавництві, і треба підготувати до друку віршовану казку О.С. Пушкіна про рибака і золоту рибку.</vt:lpstr>
      <vt:lpstr>Послідовність виконання</vt:lpstr>
      <vt:lpstr>Дякую за увагу</vt:lpstr>
      <vt:lpstr>Під час опрацювання нового документа доцільно дотримуватися наступної послідовності операцій </vt:lpstr>
      <vt:lpstr>Текстовий документ може містити в собі:</vt:lpstr>
      <vt:lpstr>Символ (слово, речення)  має такі властивості:  шрифт, розмір, колір, накреслення та інші. </vt:lpstr>
      <vt:lpstr>Абзац має такі властивості:  </vt:lpstr>
      <vt:lpstr>Інструменти для встановлення значень властивостей символів та абзаців розміщені:</vt:lpstr>
      <vt:lpstr>Інструменти для встановлення значень властивостей символів та абзаців розміщені:</vt:lpstr>
      <vt:lpstr>Рисунок (схема, діаграма)  має такі властивості: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Я</dc:creator>
  <cp:lastModifiedBy>RePack by Diakov</cp:lastModifiedBy>
  <cp:revision>282</cp:revision>
  <dcterms:created xsi:type="dcterms:W3CDTF">2017-01-12T15:38:27Z</dcterms:created>
  <dcterms:modified xsi:type="dcterms:W3CDTF">2017-02-03T12:30:40Z</dcterms:modified>
</cp:coreProperties>
</file>